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398" r:id="rId3"/>
    <p:sldId id="752" r:id="rId4"/>
    <p:sldId id="870" r:id="rId5"/>
    <p:sldId id="948" r:id="rId6"/>
    <p:sldId id="1538" r:id="rId7"/>
    <p:sldId id="1566" r:id="rId8"/>
    <p:sldId id="1557" r:id="rId9"/>
    <p:sldId id="1568" r:id="rId10"/>
    <p:sldId id="1532" r:id="rId11"/>
    <p:sldId id="1535" r:id="rId12"/>
    <p:sldId id="1536" r:id="rId13"/>
    <p:sldId id="1537" r:id="rId14"/>
    <p:sldId id="1540" r:id="rId15"/>
    <p:sldId id="1541" r:id="rId16"/>
    <p:sldId id="1542" r:id="rId17"/>
    <p:sldId id="1543" r:id="rId18"/>
    <p:sldId id="1073" r:id="rId19"/>
    <p:sldId id="1548" r:id="rId20"/>
    <p:sldId id="1549" r:id="rId21"/>
    <p:sldId id="1550" r:id="rId22"/>
    <p:sldId id="1561" r:id="rId23"/>
    <p:sldId id="1567" r:id="rId24"/>
    <p:sldId id="1553" r:id="rId25"/>
    <p:sldId id="1554" r:id="rId26"/>
    <p:sldId id="1555" r:id="rId27"/>
    <p:sldId id="1556" r:id="rId28"/>
    <p:sldId id="987" r:id="rId29"/>
    <p:sldId id="961" r:id="rId30"/>
    <p:sldId id="1565" r:id="rId31"/>
    <p:sldId id="1569" r:id="rId32"/>
    <p:sldId id="981" r:id="rId33"/>
    <p:sldId id="988" r:id="rId34"/>
    <p:sldId id="1570" r:id="rId35"/>
    <p:sldId id="1571" r:id="rId36"/>
    <p:sldId id="1572" r:id="rId37"/>
    <p:sldId id="1573" r:id="rId38"/>
    <p:sldId id="990" r:id="rId39"/>
    <p:sldId id="1574" r:id="rId40"/>
    <p:sldId id="982" r:id="rId41"/>
    <p:sldId id="806" r:id="rId42"/>
    <p:sldId id="924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1" autoAdjust="0"/>
    <p:restoredTop sz="93883" autoAdjust="0"/>
  </p:normalViewPr>
  <p:slideViewPr>
    <p:cSldViewPr snapToGrid="0">
      <p:cViewPr varScale="1">
        <p:scale>
          <a:sx n="66" d="100"/>
          <a:sy n="66" d="100"/>
        </p:scale>
        <p:origin x="664" y="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043BD-CB92-4ACE-A32B-2DE92A4036E5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1B175-4AA8-4E22-A293-4FC0E25D58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09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0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5EBD-983D-68A5-6488-D188B9F88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BE314-0A85-2922-D7E7-36D94BE33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ECB66-8C9B-8CE1-735B-D6C9F7D4E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0FFD4-6E17-DE00-C8FB-92732907B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8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1A62-59EB-C08E-9F0D-93696902C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1E860-839C-1732-19ED-B8075365D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63E15-2365-9316-4A22-93DF9DFBE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F6FC-0989-EA94-5306-92C78F152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3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B9EC-14D0-14E4-F70A-F256BBA3D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D14F1-EB91-2A2B-14DA-C165D5EC9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71707-F147-4FBC-B983-89BB7A67F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081E-8E30-D8C4-71C3-681AC4FE3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07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C7C5A-3B1A-BC81-0205-F24C59689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09FC3-7A07-2ED2-35BF-F26F1B259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5064B-8551-3940-054F-C33CF2933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6C64F-1A09-BF9C-75E9-C04A5A3F4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6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30F6-DB56-94E6-7807-FB8F8D675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0F4AC-2EA4-AB2B-7D42-9C121A44B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53753-BDF9-0520-0566-9346EA661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68050-B24F-E42F-B7F5-DCADCA862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F637-39E4-A308-914F-005E422EF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4F62B-CC7B-5466-419B-8DC32B224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EC0CE-524F-B791-4231-53A052176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23D9C-44E2-D3A4-CE36-A8F7646445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552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D0A2F-749A-8658-9B04-CFE550724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4AED7-EC86-A63D-D5F9-45FB5E066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092C29-111C-11E6-D33C-29AED52DD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DEEE-EF18-C857-CA6F-962D6E083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17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7548-0CC4-F08E-ECCD-A41B9B1E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ECB36-0A21-88A1-432E-352287CC5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0C32A-5B33-50FC-F1A9-23E7FD2DD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2AED-34FC-B8B6-2324-3090CA2CE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216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6795-1197-5086-788E-2FE94FD3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3113D-0E65-7B87-CFCA-5502EA604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79635-8F3D-4EC2-DF7F-E8832ED4A6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l-NL"/>
              <a:t>Speaks for itself, I think.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106D-3D02-F903-0E0F-44813DF1A85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302E47-AB65-42F1-A4F9-A309DB0C0A8A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87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92DA1-5D1C-30B0-BC58-A2D97091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0963E-4B35-7016-5432-12D99CD09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E8037-559D-27E8-FF89-4205D205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6CC3-4995-2464-2990-0F5118451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9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62B3-4DDF-36AE-2FFE-05FD6541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4051B-805C-727C-A1C6-5EF854C70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D1387-0C96-5FF7-B973-3CF591363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2E4CB-EB73-2376-AC72-FC1DD2894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24BB8-E591-D140-600E-A59E048B1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9AF0E-1CD7-8D57-2170-7DC37FF72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D3D085-4210-D50C-5C06-990B8C210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82A04-3E1F-C63E-880A-BC071C16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485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7681-A3F3-9446-4630-764ADBC3E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E0A86-7DBE-6533-2597-291888006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221A1-FDD3-5C8F-1003-6C7D6F943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CFB49-6F7B-0E4D-E265-DCB3F855C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97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92DA1-5D1C-30B0-BC58-A2D97091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0963E-4B35-7016-5432-12D99CD09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E8037-559D-27E8-FF89-4205D205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6CC3-4995-2464-2990-0F5118451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10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92DA1-5D1C-30B0-BC58-A2D97091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0963E-4B35-7016-5432-12D99CD09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E8037-559D-27E8-FF89-4205D205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6CC3-4995-2464-2990-0F5118451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641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AB4E0-B6A7-0B5F-11ED-B294C193B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52B6C-8F3F-C7D8-BAD3-FA7FAAFB7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4A1BF-785F-D3EB-4C56-F4D444A1C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AC3EF-D138-703A-26B4-0B713935C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61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6B9A1-C40B-DB15-0A55-36FB8B3B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E3E9E-3F43-C72B-50A1-85B8DC360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78435-0A32-F1BB-17BC-28CF71FCE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D0054-B581-1624-FCC5-A6CA24A2C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34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A8511-1EC4-C99B-E0C4-62B2E7AC3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B0663-19C8-A87E-1278-6737870E0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F3929-4ECA-94A9-3BE4-CC2A9E6A0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535-5EB2-2DDA-3FD3-F96A5C699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71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F52F-0E63-26D8-064D-C8AE4A6B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4E2B6E-0679-23B6-3EA8-4B88C8171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092C3-78A6-312E-A3CA-D7E807BBB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DFDE0-DEE1-2EFC-963A-630251F79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332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92DA1-5D1C-30B0-BC58-A2D97091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0963E-4B35-7016-5432-12D99CD09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E8037-559D-27E8-FF89-4205D205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6CC3-4995-2464-2990-0F5118451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6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09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E768C-E51E-B83F-C29B-77A8B0E2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AD913-4024-6BF9-6C5B-274D0DDD9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B77EE-9F1B-5A37-FBB1-0A367C334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9474E-D42F-613F-ED96-9DBF44884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5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B2BCC-58DF-6651-B60E-24FB20AD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FC103-5E99-74D1-0155-A37C6A887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BA33C-E260-8BE7-8777-FCC275F0D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C248-2ABA-306D-B940-9CE9C557F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23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4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D610-90A4-1437-D213-D752112B7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42747-8F77-3A0C-7F9F-41E557496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D17AB-611C-BE8A-7F41-90E0CD61C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the first 8 years of my career I wrote an</a:t>
            </a:r>
            <a:r>
              <a:rPr lang="nl-NL" baseline="0"/>
              <a:t> awful lot of horrible automation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78D3A-79CA-78DE-1BA7-67F44E9DA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1B175-4AA8-4E22-A293-4FC0E25D585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9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DD41B-8348-C980-72D3-33304431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4BED67-B843-F6C7-7916-324317D8B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6D95D-687E-F7D9-2B0E-0C1BA9D04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1456-6280-F95A-BA26-024F1F1E9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6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B4F04-A918-FBDC-EC10-58B6AAD1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CFD3B-689D-CB79-DFDE-AA49FB61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47B4CB-CA5F-BFB2-B3AF-E195BE73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504B3-A82D-64CA-5A9C-31EE6C185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9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1A62-59EB-C08E-9F0D-93696902C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1E860-839C-1732-19ED-B8075365D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63E15-2365-9316-4A22-93DF9DFBE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F6FC-0989-EA94-5306-92C78F152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8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12A6-9842-8FA3-C605-F84D902B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473BD-5CE5-353F-68D7-79E790618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6623A-3132-A65D-083E-8A3BAB17F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173E-418A-1575-8BE1-F51044E8A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72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2FFA8-EFE7-DF1A-4CFB-DC3B946B9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22558-46EE-00DE-11FD-3B8F1DDEA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EBA75-1137-6C8D-AB49-DB808EFF2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EFDBA-0460-ED5C-A9B5-EEA3E413E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175-4AA8-4E22-A293-4FC0E25D58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4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8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9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1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03D8DB08-C90C-4AE7-A009-3046A5C11157}" type="datetime1">
              <a:rPr lang="nl-NL"/>
              <a:pPr/>
              <a:t>6-10-2025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1DEC22-0ACA-4CB0-A1EA-659AF45F46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4141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BD56445-98B8-4F19-94A8-B4D86C4E0FDA}" type="datetime1">
              <a:rPr lang="nl-NL"/>
              <a:pPr/>
              <a:t>6-10-2025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530ADBD-4FC1-4797-BDA4-CAC2764C77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0725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B7CEED3-4BE3-4F88-A3AF-BC8E7CF5D1A8}" type="datetime1">
              <a:rPr lang="nl-NL"/>
              <a:pPr/>
              <a:t>6-10-2025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AD4762A-8A2C-4AC0-907F-A0C6C77C483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69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1AA7834-6516-401F-B327-F5D0294C71BA}" type="datetime1">
              <a:rPr lang="nl-NL"/>
              <a:pPr/>
              <a:t>6-10-2025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57796DF-BDF8-4845-9643-420D4F605C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86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3C2963E-572C-4C86-8090-E80BFC707E18}" type="datetime1">
              <a:rPr lang="nl-NL"/>
              <a:pPr/>
              <a:t>6-10-2025</a:t>
            </a:fld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1F8D64A-6873-4E43-89F4-07E2B322D8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82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28E9911-6748-47DD-8CC6-E84F115D6114}" type="datetime1">
              <a:rPr lang="nl-NL"/>
              <a:pPr/>
              <a:t>6-10-2025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FBC44B6-70E6-4390-B525-C40ACA6F2CE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357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9B467D5-3A5F-4348-9417-0E75C07F4990}" type="datetime1">
              <a:rPr lang="nl-NL"/>
              <a:pPr/>
              <a:t>6-10-2025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524DC-F7A4-4D49-BFFA-B4A2D8FFD28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59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9EE5365-45C7-404D-8D03-5DA237B85AE2}" type="datetime1">
              <a:rPr lang="nl-NL"/>
              <a:pPr/>
              <a:t>6-10-2025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13B004F-CF52-4BB1-AF1A-2EC13F7AF77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9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55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nl-NL" sz="3200"/>
            </a:lvl1pPr>
          </a:lstStyle>
          <a:p>
            <a:pPr lvl="0"/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B6CE2F3-69CB-4953-8AFE-44D4DC1E614E}" type="datetime1">
              <a:rPr lang="nl-NL"/>
              <a:pPr/>
              <a:t>6-10-2025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C135491-2167-4C97-9676-FB849FDDAF6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66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B9F2DEDA-2774-44EB-AB14-92BF53CD190F}" type="datetime1">
              <a:rPr lang="nl-NL"/>
              <a:pPr/>
              <a:t>6-10-2025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1525D25-53AB-4EAA-8F82-0706A8315FD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82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693D23E-8629-4B9E-97A7-AF20B3DD1A98}" type="datetime1">
              <a:rPr lang="nl-NL"/>
              <a:pPr/>
              <a:t>6-10-2025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C755C26-A96C-474B-8265-B4804A8006F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3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9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90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4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86E2-A2AD-407F-A096-CEC047B7C616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E25B-CC98-43BD-90C5-DE2DB36ECB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A0DE48F5-C41B-4569-9B52-F0003390848A}" type="datetime1">
              <a:rPr lang="nl-NL" smtClean="0"/>
              <a:pPr/>
              <a:t>6-10-2025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21239A4D-FC6B-4114-9505-1E2C1F4D4DF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69864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65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 you sure your APIs are secure?</a:t>
            </a:r>
            <a:endParaRPr lang="nl-NL" sz="65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05618" y="4715838"/>
            <a:ext cx="4291173" cy="193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Bas Dijkstra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bas@ontestautomation.com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www.ontestautomation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.com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9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A629B-0A9E-4062-5F28-68F7D92A4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1F01460-FE33-1166-99D2-FB232C9F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866775"/>
            <a:ext cx="94297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79EF6-628A-FFC2-0299-6E4A7915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4921-60FC-5296-0A7F-0FAC6880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OWASP API security top 10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ABC34A-B483-4552-3DE1-7738C4BB20CE}"/>
              </a:ext>
            </a:extLst>
          </p:cNvPr>
          <p:cNvSpPr txBox="1"/>
          <p:nvPr/>
        </p:nvSpPr>
        <p:spPr>
          <a:xfrm>
            <a:off x="0" y="48544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https://owasp.org/API-Security/editions/2023/en/0x00-header/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4DE15-16B1-EB14-08FB-FFCD6700D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4A3C-9299-15A2-3B6C-41B6BE46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Finding data you shouldn’t have access to – an example</a:t>
            </a:r>
            <a:endParaRPr lang="nl-NL" sz="2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2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252CC-7A89-E5BF-61EE-89451164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8FA6-B97D-A66B-1A45-F1FEDC70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 Object Level Authorization (BOLA)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#1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5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0BE0C-6E4B-5AE7-81F8-1BDD5EA1E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53DB-568C-C5EC-ADFE-79867946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063107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 out for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61420-2D24-85EC-1F87-A9167DA081A6}"/>
              </a:ext>
            </a:extLst>
          </p:cNvPr>
          <p:cNvSpPr txBox="1"/>
          <p:nvPr/>
        </p:nvSpPr>
        <p:spPr>
          <a:xfrm>
            <a:off x="1418833" y="738484"/>
            <a:ext cx="97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Predictable or findable resource IDs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185CF-DD07-CA2F-7CAC-81DB17F441D1}"/>
              </a:ext>
            </a:extLst>
          </p:cNvPr>
          <p:cNvSpPr txBox="1"/>
          <p:nvPr/>
        </p:nvSpPr>
        <p:spPr>
          <a:xfrm>
            <a:off x="0" y="485448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https://owasp.org/API-Security/editions/2023/en/0xa1-broken-object-level-authorization/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F3AA6B7-8A3D-7472-AB71-7A0AB3B70E1C}"/>
              </a:ext>
            </a:extLst>
          </p:cNvPr>
          <p:cNvSpPr txBox="1"/>
          <p:nvPr/>
        </p:nvSpPr>
        <p:spPr>
          <a:xfrm>
            <a:off x="2199883" y="1741901"/>
            <a:ext cx="845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Insufficient or lack of rate limiting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D398E-EDF2-D6F7-42B3-EAD2BFE5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582F-6D9C-8A70-31B0-40E06CD8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Also covered: 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Unrestricted Resource Consumption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#4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3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941A7-A35F-A442-FEC5-B83E5193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45F4A-FCE4-6EF1-7952-85F987A3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5" y="233229"/>
            <a:ext cx="10938010" cy="63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93A8E-24A5-24F9-6E98-9B2A3957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35CD-E070-E4CF-265B-C7C6DA72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we can SEE data...</a:t>
            </a:r>
            <a:b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Maybe we can MODIFY it, too?</a:t>
            </a:r>
            <a:endParaRPr lang="nl-NL" sz="2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252CC-7A89-E5BF-61EE-89451164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8FA6-B97D-A66B-1A45-F1FEDC70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 Function Level Authorization (BFLA)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#5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29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6E9C5-FE1C-BFF4-8B58-3AD159EF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4155-85E3-6B3B-1C29-8E26F447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063107"/>
          </a:xfrm>
        </p:spPr>
        <p:txBody>
          <a:bodyPr>
            <a:norm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Also look out for …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F99E-58A9-8009-039C-92147E4DE2C6}"/>
              </a:ext>
            </a:extLst>
          </p:cNvPr>
          <p:cNvSpPr txBox="1"/>
          <p:nvPr/>
        </p:nvSpPr>
        <p:spPr>
          <a:xfrm>
            <a:off x="1876033" y="1443334"/>
            <a:ext cx="97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Access to admin endpoints by regular users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F3475-F492-B0A6-16E6-C741ED28BD7F}"/>
              </a:ext>
            </a:extLst>
          </p:cNvPr>
          <p:cNvSpPr txBox="1"/>
          <p:nvPr/>
        </p:nvSpPr>
        <p:spPr>
          <a:xfrm>
            <a:off x="-57150" y="4854489"/>
            <a:ext cx="1234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https://owasp.org/API-Security/editions/2023/en/0xa5-broken-function-level-authorization/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1438275"/>
          </a:xfrm>
        </p:spPr>
        <p:txBody>
          <a:bodyPr>
            <a:noAutofit/>
          </a:bodyPr>
          <a:lstStyle/>
          <a:p>
            <a:pPr algn="ctr"/>
            <a:r>
              <a:rPr lang="nl-NL" sz="60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API security testing?</a:t>
            </a:r>
            <a:endParaRPr lang="nl-NL" sz="6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7F65F9-BA1D-58E9-485C-B4995D86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5" y="1771650"/>
            <a:ext cx="1155509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D838C-31D5-B6A6-D3CA-EA4B1B27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AD8E-5C25-C71F-0C96-DFC7B346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66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BFLA is related to BOLA</a:t>
            </a:r>
            <a:endParaRPr lang="nl-NL" sz="66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7BC6DA8-1A90-F5CF-349B-0CA1233D55BB}"/>
              </a:ext>
            </a:extLst>
          </p:cNvPr>
          <p:cNvSpPr txBox="1"/>
          <p:nvPr/>
        </p:nvSpPr>
        <p:spPr>
          <a:xfrm>
            <a:off x="485775" y="1518793"/>
            <a:ext cx="1122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Both BOLA and BFLA are caused by broken role-based access control (RBAC) implementations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E5A63-99D9-DA86-FDF8-B0CECEED4E46}"/>
              </a:ext>
            </a:extLst>
          </p:cNvPr>
          <p:cNvSpPr txBox="1"/>
          <p:nvPr/>
        </p:nvSpPr>
        <p:spPr>
          <a:xfrm>
            <a:off x="485775" y="4375688"/>
            <a:ext cx="1122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So, if you happen upon a BOLA vulnerability…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FB4F7D9-07EE-919E-D3F4-8E40F4AD21B6}"/>
              </a:ext>
            </a:extLst>
          </p:cNvPr>
          <p:cNvSpPr txBox="1"/>
          <p:nvPr/>
        </p:nvSpPr>
        <p:spPr>
          <a:xfrm>
            <a:off x="971158" y="5442488"/>
            <a:ext cx="1122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 it might be a good idea to check for BFLA, too</a:t>
            </a:r>
          </a:p>
        </p:txBody>
      </p:sp>
    </p:spTree>
    <p:extLst>
      <p:ext uri="{BB962C8B-B14F-4D97-AF65-F5344CB8AC3E}">
        <p14:creationId xmlns:p14="http://schemas.microsoft.com/office/powerpoint/2010/main" val="35522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5FA9A-2120-264F-200D-5077D3769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35A9F2-1095-67E3-9E83-3E9A8967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86356"/>
            <a:ext cx="7848600" cy="648528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E4368FF-0632-B317-AF09-E45B92EC790B}"/>
              </a:ext>
            </a:extLst>
          </p:cNvPr>
          <p:cNvSpPr txBox="1"/>
          <p:nvPr/>
        </p:nvSpPr>
        <p:spPr>
          <a:xfrm>
            <a:off x="0" y="614842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284648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0919C-2A83-5611-96BE-CDB5160F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B4FC-F01F-0556-BFC4-D419D44E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/>
          </a:bodyPr>
          <a:lstStyle/>
          <a:p>
            <a:pPr algn="ctr"/>
            <a: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Ordering a limited</a:t>
            </a:r>
            <a:b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6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edition video game </a:t>
            </a:r>
            <a:endParaRPr lang="nl-NL" sz="2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1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E41F1-CC1B-A814-F7E4-8AD2F1982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5C4D-36F1-04C1-1A56-C843FF12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Unrestricted Access to Sensitive Business Flows</a:t>
            </a: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#6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6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62AF2-B2AC-9747-F59D-EB17AECBD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A64D-6736-8918-E2BA-B589DA2C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063107"/>
          </a:xfrm>
        </p:spPr>
        <p:txBody>
          <a:bodyPr>
            <a:norm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Prevention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97292-9317-2BDD-DFC3-6B2911086DD4}"/>
              </a:ext>
            </a:extLst>
          </p:cNvPr>
          <p:cNvSpPr txBox="1"/>
          <p:nvPr/>
        </p:nvSpPr>
        <p:spPr>
          <a:xfrm>
            <a:off x="599683" y="365125"/>
            <a:ext cx="97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First identify sensitive business flows…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47EAF-6354-714F-FB04-505185591BDB}"/>
              </a:ext>
            </a:extLst>
          </p:cNvPr>
          <p:cNvSpPr txBox="1"/>
          <p:nvPr/>
        </p:nvSpPr>
        <p:spPr>
          <a:xfrm>
            <a:off x="-57150" y="4854489"/>
            <a:ext cx="1234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https://owasp.org/API-Security/editions/2023/en/0xa6-unrestricted-access-to-sensitive-business-flows/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F1936BF-722A-9A90-7D64-0E7282FE3E91}"/>
              </a:ext>
            </a:extLst>
          </p:cNvPr>
          <p:cNvSpPr txBox="1"/>
          <p:nvPr/>
        </p:nvSpPr>
        <p:spPr>
          <a:xfrm>
            <a:off x="1066408" y="1361771"/>
            <a:ext cx="97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 then take prevention measures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3690BF-7147-40DB-D3C6-91EB83517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B4E2B88-754D-8D50-EFAD-07483BD5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042987"/>
            <a:ext cx="105632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F060-C694-4231-B648-70A9D01C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7435-4915-A6A2-0522-99E3463AF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107" y="107954"/>
            <a:ext cx="11138693" cy="806446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>
                <a:solidFill>
                  <a:srgbClr val="00FF00"/>
                </a:solidFill>
                <a:latin typeface="Courier New" pitchFamily="49"/>
                <a:cs typeface="Courier New" pitchFamily="49"/>
              </a:rPr>
              <a:t>The Swiss Cheese Model in 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F688F-457B-FAAC-2E0A-6FF2135D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7" y="1284657"/>
            <a:ext cx="11761786" cy="42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1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D644A-BBA6-3213-9F25-43FF9ADF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CA57-ED08-E404-16FF-CCF9919E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Uploading pictures</a:t>
            </a:r>
          </a:p>
        </p:txBody>
      </p:sp>
    </p:spTree>
    <p:extLst>
      <p:ext uri="{BB962C8B-B14F-4D97-AF65-F5344CB8AC3E}">
        <p14:creationId xmlns:p14="http://schemas.microsoft.com/office/powerpoint/2010/main" val="106159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F8E2E-B24E-24E6-03FD-F6280D26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AB0F-AF40-E6C0-A022-4E7FD8D8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54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Vulnerability:</a:t>
            </a:r>
            <a:br>
              <a:rPr lang="nl-NL" sz="54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4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Server-Side Request Forgery</a:t>
            </a:r>
            <a:br>
              <a:rPr lang="nl-NL" sz="54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54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3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 OWASP API security top 10: #7</a:t>
            </a:r>
            <a:endParaRPr lang="nl-NL" sz="54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42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71E24-FEB4-BE01-AA30-AF361AC4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7CAC-3658-7381-96B4-B4F0939E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 covered many potential security issues today!</a:t>
            </a:r>
          </a:p>
        </p:txBody>
      </p:sp>
    </p:spTree>
    <p:extLst>
      <p:ext uri="{BB962C8B-B14F-4D97-AF65-F5344CB8AC3E}">
        <p14:creationId xmlns:p14="http://schemas.microsoft.com/office/powerpoint/2010/main" val="296770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 isn’t API security testing something best left to the experts?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52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E5B3F-17B7-5DF8-BBBE-49A1B180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E0B6-1D74-BD51-C626-1E66E1D7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6858000"/>
          </a:xfrm>
        </p:spPr>
        <p:txBody>
          <a:bodyPr anchor="t">
            <a:noAutofit/>
          </a:bodyPr>
          <a:lstStyle/>
          <a:p>
            <a: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 Broken Object Level Authorization</a:t>
            </a: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 Broken Authentication</a:t>
            </a: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#4  Unrestricted Resource Consumption</a:t>
            </a: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#5  Broken Function Level Authorization</a:t>
            </a: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#6  Unrestricted Access to Sensitive</a:t>
            </a: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Business Flows</a:t>
            </a: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#9  Improper Inventory Management</a:t>
            </a:r>
            <a:b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40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F17E3F-E210-B4BE-61C6-E4EB6FF45D7F}"/>
              </a:ext>
            </a:extLst>
          </p:cNvPr>
          <p:cNvSpPr txBox="1">
            <a:spLocks/>
          </p:cNvSpPr>
          <p:nvPr/>
        </p:nvSpPr>
        <p:spPr>
          <a:xfrm>
            <a:off x="0" y="1086050"/>
            <a:ext cx="12191998" cy="1137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#3  Broken Object Property Level</a:t>
            </a:r>
            <a:b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</a:b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   Authorization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4C8531-3A58-27D5-17E7-418284B8AC15}"/>
              </a:ext>
            </a:extLst>
          </p:cNvPr>
          <p:cNvSpPr txBox="1">
            <a:spLocks/>
          </p:cNvSpPr>
          <p:nvPr/>
        </p:nvSpPr>
        <p:spPr>
          <a:xfrm>
            <a:off x="2" y="4376286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#7  Server Side Request Forgery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A6472C-2ADC-25D6-F467-CF9F931F9119}"/>
              </a:ext>
            </a:extLst>
          </p:cNvPr>
          <p:cNvSpPr txBox="1">
            <a:spLocks/>
          </p:cNvSpPr>
          <p:nvPr/>
        </p:nvSpPr>
        <p:spPr>
          <a:xfrm>
            <a:off x="2" y="493615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#8  Security Misconfiguration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00A673-B7A6-F615-469E-8E33EF43DFB3}"/>
              </a:ext>
            </a:extLst>
          </p:cNvPr>
          <p:cNvSpPr txBox="1">
            <a:spLocks/>
          </p:cNvSpPr>
          <p:nvPr/>
        </p:nvSpPr>
        <p:spPr>
          <a:xfrm>
            <a:off x="2" y="601899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#10 Unsafe Consumption of APIs</a:t>
            </a:r>
          </a:p>
        </p:txBody>
      </p:sp>
    </p:spTree>
    <p:extLst>
      <p:ext uri="{BB962C8B-B14F-4D97-AF65-F5344CB8AC3E}">
        <p14:creationId xmlns:p14="http://schemas.microsoft.com/office/powerpoint/2010/main" val="2723982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D644A-BBA6-3213-9F25-43FF9ADF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CA57-ED08-E404-16FF-CCF9919E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2023 OWASP API security top 10 entries we missed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68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D644A-BBA6-3213-9F25-43FF9ADF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CA57-ED08-E404-16FF-CCF9919E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6858000"/>
          </a:xfrm>
        </p:spPr>
        <p:txBody>
          <a:bodyPr anchor="t">
            <a:noAutofit/>
          </a:bodyPr>
          <a:lstStyle/>
          <a:p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 Broken Object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 Broken Authentication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#4  Unrestricted Resource Consumption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#5  Broken Function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#6  Unrestricted Access to Sensitive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Business Flows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#9  Improper Inventory Management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4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DAFF77-F9C2-D89D-306A-03A80332CD60}"/>
              </a:ext>
            </a:extLst>
          </p:cNvPr>
          <p:cNvSpPr txBox="1">
            <a:spLocks/>
          </p:cNvSpPr>
          <p:nvPr/>
        </p:nvSpPr>
        <p:spPr>
          <a:xfrm>
            <a:off x="0" y="1086050"/>
            <a:ext cx="12191998" cy="1137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#3  Broken Object Property Level</a:t>
            </a:r>
            <a:b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</a:b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   Authorization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30C42F-9DFB-1881-5572-57B1D1BA7416}"/>
              </a:ext>
            </a:extLst>
          </p:cNvPr>
          <p:cNvSpPr txBox="1">
            <a:spLocks/>
          </p:cNvSpPr>
          <p:nvPr/>
        </p:nvSpPr>
        <p:spPr>
          <a:xfrm>
            <a:off x="2" y="4376286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#7  Server Side Request Forgery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E1DA49-A421-4E87-48D1-117C0FEA4293}"/>
              </a:ext>
            </a:extLst>
          </p:cNvPr>
          <p:cNvSpPr txBox="1">
            <a:spLocks/>
          </p:cNvSpPr>
          <p:nvPr/>
        </p:nvSpPr>
        <p:spPr>
          <a:xfrm>
            <a:off x="2" y="493615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#8  Security Misconfiguration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2DF2-FD7D-98A1-A71B-D6235C37D35E}"/>
              </a:ext>
            </a:extLst>
          </p:cNvPr>
          <p:cNvSpPr txBox="1">
            <a:spLocks/>
          </p:cNvSpPr>
          <p:nvPr/>
        </p:nvSpPr>
        <p:spPr>
          <a:xfrm>
            <a:off x="2" y="601899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#10 Unsafe Consumption of APIs</a:t>
            </a:r>
          </a:p>
        </p:txBody>
      </p:sp>
    </p:spTree>
    <p:extLst>
      <p:ext uri="{BB962C8B-B14F-4D97-AF65-F5344CB8AC3E}">
        <p14:creationId xmlns:p14="http://schemas.microsoft.com/office/powerpoint/2010/main" val="1641919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3909F-8A04-D51B-7791-3AEB8DA12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5F84-DCC3-36E0-EA39-25AC5A75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6858000"/>
          </a:xfrm>
        </p:spPr>
        <p:txBody>
          <a:bodyPr anchor="t">
            <a:noAutofit/>
          </a:bodyPr>
          <a:lstStyle/>
          <a:p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 Broken Object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 Broken Authentication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#4  Unrestricted Resource Consumption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#5  Broken Function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#6  Unrestricted Access to Sensitive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Business Flows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#9  Improper Inventory Management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4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D1BA8B-A605-6262-3313-CABA365DE8B9}"/>
              </a:ext>
            </a:extLst>
          </p:cNvPr>
          <p:cNvSpPr txBox="1">
            <a:spLocks/>
          </p:cNvSpPr>
          <p:nvPr/>
        </p:nvSpPr>
        <p:spPr>
          <a:xfrm>
            <a:off x="0" y="1086050"/>
            <a:ext cx="12191998" cy="1137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#3  Broken Object Property Level</a:t>
            </a:r>
            <a:b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</a:b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   Authorization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C78C6B-1912-CEA5-94E9-BF7256A4EB0B}"/>
              </a:ext>
            </a:extLst>
          </p:cNvPr>
          <p:cNvSpPr txBox="1">
            <a:spLocks/>
          </p:cNvSpPr>
          <p:nvPr/>
        </p:nvSpPr>
        <p:spPr>
          <a:xfrm>
            <a:off x="2" y="4376286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#7  Server Side Request Forgery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4DFF27-D726-2CB9-2C38-31F992C46E28}"/>
              </a:ext>
            </a:extLst>
          </p:cNvPr>
          <p:cNvSpPr txBox="1">
            <a:spLocks/>
          </p:cNvSpPr>
          <p:nvPr/>
        </p:nvSpPr>
        <p:spPr>
          <a:xfrm>
            <a:off x="2" y="493615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#8  Security Misconfiguration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8A637-0C3E-9F27-0EB6-57B11F0BDF60}"/>
              </a:ext>
            </a:extLst>
          </p:cNvPr>
          <p:cNvSpPr txBox="1">
            <a:spLocks/>
          </p:cNvSpPr>
          <p:nvPr/>
        </p:nvSpPr>
        <p:spPr>
          <a:xfrm>
            <a:off x="2" y="601899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#10 Unsafe Consumption of APIs</a:t>
            </a:r>
          </a:p>
        </p:txBody>
      </p:sp>
    </p:spTree>
    <p:extLst>
      <p:ext uri="{BB962C8B-B14F-4D97-AF65-F5344CB8AC3E}">
        <p14:creationId xmlns:p14="http://schemas.microsoft.com/office/powerpoint/2010/main" val="623561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1ECF3-0231-6FB4-774B-12021EF9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CCA0-8E21-3702-176A-C58CD434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6858000"/>
          </a:xfrm>
        </p:spPr>
        <p:txBody>
          <a:bodyPr anchor="t">
            <a:noAutofit/>
          </a:bodyPr>
          <a:lstStyle/>
          <a:p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 Broken Object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 Broken Authentication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#4  Unrestricted Resource Consumption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#5  Broken Function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#6  Unrestricted Access to Sensitive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Business Flows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#9  Improper Inventory Management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4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BFD627-2F8F-D864-7353-90EE5AF6C36D}"/>
              </a:ext>
            </a:extLst>
          </p:cNvPr>
          <p:cNvSpPr txBox="1">
            <a:spLocks/>
          </p:cNvSpPr>
          <p:nvPr/>
        </p:nvSpPr>
        <p:spPr>
          <a:xfrm>
            <a:off x="0" y="1086050"/>
            <a:ext cx="12191998" cy="1137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#3  Broken Object Property Level</a:t>
            </a:r>
            <a:b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</a:b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   Authorization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D3295F-92A4-DE3E-4AE6-507BE638E8BE}"/>
              </a:ext>
            </a:extLst>
          </p:cNvPr>
          <p:cNvSpPr txBox="1">
            <a:spLocks/>
          </p:cNvSpPr>
          <p:nvPr/>
        </p:nvSpPr>
        <p:spPr>
          <a:xfrm>
            <a:off x="2" y="4376286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#7  Server Side Request Forgery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CBCAB8-988B-C728-194B-A2F409C0E9B6}"/>
              </a:ext>
            </a:extLst>
          </p:cNvPr>
          <p:cNvSpPr txBox="1">
            <a:spLocks/>
          </p:cNvSpPr>
          <p:nvPr/>
        </p:nvSpPr>
        <p:spPr>
          <a:xfrm>
            <a:off x="2" y="493615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#8  Security Misconfiguration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3DD828-E492-CCED-8660-B7395E5B6250}"/>
              </a:ext>
            </a:extLst>
          </p:cNvPr>
          <p:cNvSpPr txBox="1">
            <a:spLocks/>
          </p:cNvSpPr>
          <p:nvPr/>
        </p:nvSpPr>
        <p:spPr>
          <a:xfrm>
            <a:off x="2" y="601899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#10 Unsafe Consumption of APIs</a:t>
            </a:r>
          </a:p>
        </p:txBody>
      </p:sp>
    </p:spTree>
    <p:extLst>
      <p:ext uri="{BB962C8B-B14F-4D97-AF65-F5344CB8AC3E}">
        <p14:creationId xmlns:p14="http://schemas.microsoft.com/office/powerpoint/2010/main" val="2400581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564A5-C8DB-5D52-3E8D-79DE1FD8D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3269-D4D4-EB89-E96F-41A8B8FD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6858000"/>
          </a:xfrm>
        </p:spPr>
        <p:txBody>
          <a:bodyPr anchor="t">
            <a:noAutofit/>
          </a:bodyPr>
          <a:lstStyle/>
          <a:p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 Broken Object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 Broken Authentication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#4  Unrestricted Resource Consumption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#5  Broken Function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#6  Unrestricted Access to Sensitive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Business Flows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#9  Improper Inventory Management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4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CC9602-20A2-FE05-3CAA-3C762B445051}"/>
              </a:ext>
            </a:extLst>
          </p:cNvPr>
          <p:cNvSpPr txBox="1">
            <a:spLocks/>
          </p:cNvSpPr>
          <p:nvPr/>
        </p:nvSpPr>
        <p:spPr>
          <a:xfrm>
            <a:off x="0" y="1086050"/>
            <a:ext cx="12191998" cy="1137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#3  Broken Object Property Level</a:t>
            </a:r>
            <a:b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</a:b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   Authorization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094989-2F44-D9E3-546D-5AD629D526D9}"/>
              </a:ext>
            </a:extLst>
          </p:cNvPr>
          <p:cNvSpPr txBox="1">
            <a:spLocks/>
          </p:cNvSpPr>
          <p:nvPr/>
        </p:nvSpPr>
        <p:spPr>
          <a:xfrm>
            <a:off x="2" y="4376286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#7  Server Side Request Forgery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08C191-A575-E5D5-ECA6-E11656A0AB04}"/>
              </a:ext>
            </a:extLst>
          </p:cNvPr>
          <p:cNvSpPr txBox="1">
            <a:spLocks/>
          </p:cNvSpPr>
          <p:nvPr/>
        </p:nvSpPr>
        <p:spPr>
          <a:xfrm>
            <a:off x="2" y="493615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#8  Security Misconfiguration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A1ED69-453B-AE64-48A2-3DFA34C4269A}"/>
              </a:ext>
            </a:extLst>
          </p:cNvPr>
          <p:cNvSpPr txBox="1">
            <a:spLocks/>
          </p:cNvSpPr>
          <p:nvPr/>
        </p:nvSpPr>
        <p:spPr>
          <a:xfrm>
            <a:off x="2" y="601899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#10 Unsafe Consumption of APIs</a:t>
            </a:r>
          </a:p>
        </p:txBody>
      </p:sp>
    </p:spTree>
    <p:extLst>
      <p:ext uri="{BB962C8B-B14F-4D97-AF65-F5344CB8AC3E}">
        <p14:creationId xmlns:p14="http://schemas.microsoft.com/office/powerpoint/2010/main" val="210417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19CB2-C37A-DDD3-3D37-35FBA8B2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E683-E65E-666F-B174-CC9AA814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6858000"/>
          </a:xfrm>
        </p:spPr>
        <p:txBody>
          <a:bodyPr anchor="t">
            <a:noAutofit/>
          </a:bodyPr>
          <a:lstStyle/>
          <a:p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 Broken Object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 Broken Authentication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#4  Unrestricted Resource Consumption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#5  Broken Function Level Authorization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#6  Unrestricted Access to Sensitive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Business Flows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#9  Improper Inventory Management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4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D86BD2-7CDE-A089-5037-CB1EED7A2018}"/>
              </a:ext>
            </a:extLst>
          </p:cNvPr>
          <p:cNvSpPr txBox="1">
            <a:spLocks/>
          </p:cNvSpPr>
          <p:nvPr/>
        </p:nvSpPr>
        <p:spPr>
          <a:xfrm>
            <a:off x="0" y="1086050"/>
            <a:ext cx="12191998" cy="1137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#3  Broken Object Property Level</a:t>
            </a:r>
            <a:b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</a:b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   Authorization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70FB30-A9B0-6F87-D9AE-2F0CF9EF73A7}"/>
              </a:ext>
            </a:extLst>
          </p:cNvPr>
          <p:cNvSpPr txBox="1">
            <a:spLocks/>
          </p:cNvSpPr>
          <p:nvPr/>
        </p:nvSpPr>
        <p:spPr>
          <a:xfrm>
            <a:off x="2" y="4376286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#7  Server Side Request Forgery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36090-097B-D6D9-5DF8-A6D59C166133}"/>
              </a:ext>
            </a:extLst>
          </p:cNvPr>
          <p:cNvSpPr txBox="1">
            <a:spLocks/>
          </p:cNvSpPr>
          <p:nvPr/>
        </p:nvSpPr>
        <p:spPr>
          <a:xfrm>
            <a:off x="2" y="493615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#8  Security Misconfiguration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46273-BC04-B46A-0F30-3D62B0C9A151}"/>
              </a:ext>
            </a:extLst>
          </p:cNvPr>
          <p:cNvSpPr txBox="1">
            <a:spLocks/>
          </p:cNvSpPr>
          <p:nvPr/>
        </p:nvSpPr>
        <p:spPr>
          <a:xfrm>
            <a:off x="2" y="6018997"/>
            <a:ext cx="12191998" cy="58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#10 Unsafe Consumption of APIs</a:t>
            </a:r>
          </a:p>
        </p:txBody>
      </p:sp>
    </p:spTree>
    <p:extLst>
      <p:ext uri="{BB962C8B-B14F-4D97-AF65-F5344CB8AC3E}">
        <p14:creationId xmlns:p14="http://schemas.microsoft.com/office/powerpoint/2010/main" val="1743166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D644A-BBA6-3213-9F25-43FF9ADF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CA57-ED08-E404-16FF-CCF9919E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to from here?</a:t>
            </a:r>
            <a:endParaRPr lang="nl-NL" sz="72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97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840FD-1490-C27D-CF49-38CA3803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DC76-F45E-9914-CA8C-EACB7D40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5" y="2493610"/>
            <a:ext cx="11816615" cy="4364390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Please bring:</a:t>
            </a:r>
            <a:br>
              <a:rPr lang="nl-NL" sz="4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4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An API testing client (Postman, Bruno, ...)</a:t>
            </a: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Recent Java install (check using ‘java --version’)</a:t>
            </a: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https://github.com/basdijkstra/api-security-testing-workshop</a:t>
            </a:r>
            <a:endParaRPr lang="nl-NL" sz="4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DA48D-488A-31D1-B2A3-5FE4FEF1E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76" y="300789"/>
            <a:ext cx="7222847" cy="21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0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7C506-6B20-4BEF-B2B2-672D7DEB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9784-1A31-2C39-D68B-F67AD7BD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6244062"/>
            <a:ext cx="12191998" cy="613938"/>
          </a:xfrm>
        </p:spPr>
        <p:txBody>
          <a:bodyPr>
            <a:noAutofit/>
          </a:bodyPr>
          <a:lstStyle/>
          <a:p>
            <a:pPr algn="ctr"/>
            <a:r>
              <a:rPr lang="nl-NL" sz="3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https://www.apisecuniversity.com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F4318-9CDC-30F1-D1BB-C8059C6A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37" y="0"/>
            <a:ext cx="8568326" cy="62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25379-2E7E-FE39-B900-0DF6EC9FA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9629-5DA0-3DDE-9393-B8F75EC7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267636"/>
            <a:ext cx="12191998" cy="2369662"/>
          </a:xfrm>
        </p:spPr>
        <p:txBody>
          <a:bodyPr>
            <a:no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can do a lot with common API testing tools and a healthy dose of curiosity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3979487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2325"/>
            <a:ext cx="12192000" cy="6063107"/>
          </a:xfrm>
        </p:spPr>
        <p:txBody>
          <a:bodyPr>
            <a:noAutofit/>
          </a:bodyPr>
          <a:lstStyle/>
          <a:p>
            <a:pPr algn="ctr"/>
            <a:r>
              <a:rPr lang="nl-NL" sz="64200" b="1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9962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_"/>
            </a:pPr>
            <a:r>
              <a:rPr lang="nl-NL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Email:   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bas@ontestautomation.com</a:t>
            </a: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r>
              <a:rPr lang="nl-NL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Website: 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https://www.ontestautomation</a:t>
            </a:r>
            <a:r>
              <a:rPr lang="nl-NL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</a:t>
            </a:r>
            <a:endParaRPr lang="nl-NL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r>
              <a:rPr lang="nl-NL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LinkedIn: </a:t>
            </a:r>
            <a:r>
              <a:rPr lang="nl-N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https://www.linkedin.com/in</a:t>
            </a:r>
            <a:r>
              <a:rPr lang="nl-NL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/basdijkstra</a:t>
            </a: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Courier New" panose="02070309020205020404" pitchFamily="49" charset="0"/>
              <a:buChar char="_"/>
            </a:pPr>
            <a:endParaRPr lang="nl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0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62623-C6CC-14C7-C7A7-AD12EAD3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5991-BF7B-70AE-B4FF-7605BC0B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Let’s get started!</a:t>
            </a:r>
            <a:endParaRPr lang="nl-NL" sz="2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0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ACEFE-4E53-BD52-ACD7-AC944B22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838D-78BE-E9EF-35F2-DB391379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Exposing sensitive implementation details</a:t>
            </a:r>
            <a:endParaRPr lang="nl-NL" sz="2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8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F3F72-BE01-B458-D82C-A74E1841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B90D9-7948-FE72-CD48-1CFD1D3C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7" y="2787483"/>
            <a:ext cx="11879686" cy="32273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A0DFBF-BC42-03DE-0FB2-DE8916576727}"/>
              </a:ext>
            </a:extLst>
          </p:cNvPr>
          <p:cNvSpPr/>
          <p:nvPr/>
        </p:nvSpPr>
        <p:spPr>
          <a:xfrm>
            <a:off x="2165684" y="3118587"/>
            <a:ext cx="3022333" cy="42351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044CB9-ABEB-40E7-291A-21BAB1646EFA}"/>
              </a:ext>
            </a:extLst>
          </p:cNvPr>
          <p:cNvSpPr/>
          <p:nvPr/>
        </p:nvSpPr>
        <p:spPr>
          <a:xfrm>
            <a:off x="2261937" y="5029203"/>
            <a:ext cx="2626092" cy="42351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D25BA-4820-0F09-0987-CCBBCD70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1" y="157373"/>
            <a:ext cx="11894837" cy="22860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EE6C5BD-FBC8-422D-E7F9-63EC1FE7BBA8}"/>
              </a:ext>
            </a:extLst>
          </p:cNvPr>
          <p:cNvSpPr/>
          <p:nvPr/>
        </p:nvSpPr>
        <p:spPr>
          <a:xfrm>
            <a:off x="5919537" y="1711695"/>
            <a:ext cx="1530418" cy="42351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780F5-C67F-A084-4A02-68C756514A01}"/>
              </a:ext>
            </a:extLst>
          </p:cNvPr>
          <p:cNvSpPr txBox="1"/>
          <p:nvPr/>
        </p:nvSpPr>
        <p:spPr>
          <a:xfrm>
            <a:off x="148581" y="6112044"/>
            <a:ext cx="1187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https://www.cvedetails.com/vulnerability-list/vendor_id-74</a:t>
            </a:r>
          </a:p>
          <a:p>
            <a:r>
              <a:rPr lang="en-US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/product_id-128/PHP-PHP.html?page=1&amp;cvssscoremin=9&amp;order=1</a:t>
            </a:r>
            <a:endParaRPr lang="en-NL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B8510-5574-9714-B161-C1276444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36EA-385B-1043-E2C1-CBE8D66A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790"/>
            <a:ext cx="12192000" cy="3234816"/>
          </a:xfrm>
        </p:spPr>
        <p:txBody>
          <a:bodyPr>
            <a:normAutofit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Injection</a:t>
            </a:r>
            <a:endParaRPr lang="nl-NL" sz="2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4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4BFFC-51F2-A66F-2F82-FED864C2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DC30-2A1D-6D6A-7C9C-46323084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988"/>
            <a:ext cx="12192000" cy="454202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Big List of Naughty Strings</a:t>
            </a:r>
            <a:b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nl-NL" sz="72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3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https://github.com/minimaxir</a:t>
            </a:r>
            <a:br>
              <a:rPr lang="nl-NL" sz="53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53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/big-list-of-naughty-strings</a:t>
            </a:r>
            <a:br>
              <a:rPr lang="nl-NL" sz="8000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2800" dirty="0"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8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91093</TotalTime>
  <Words>1288</Words>
  <Application>Microsoft Office PowerPoint</Application>
  <PresentationFormat>Widescreen</PresentationFormat>
  <Paragraphs>137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Office Theme</vt:lpstr>
      <vt:lpstr>3_Office Theme</vt:lpstr>
      <vt:lpstr>Are you sure your APIs are secure?</vt:lpstr>
      <vt:lpstr>Why API security testing?</vt:lpstr>
      <vt:lpstr>But isn’t API security testing something best left to the experts?</vt:lpstr>
      <vt:lpstr>You can do a lot with common API testing tools and a healthy dose of curiosity and creativity</vt:lpstr>
      <vt:lpstr>Let’s get started!</vt:lpstr>
      <vt:lpstr>Exposing sensitive implementation details</vt:lpstr>
      <vt:lpstr>PowerPoint Presentation</vt:lpstr>
      <vt:lpstr>Injection</vt:lpstr>
      <vt:lpstr>The Big List of Naughty Strings  https://github.com/minimaxir /big-list-of-naughty-strings </vt:lpstr>
      <vt:lpstr>PowerPoint Presentation</vt:lpstr>
      <vt:lpstr>The OWASP API security top 10</vt:lpstr>
      <vt:lpstr>Finding data you shouldn’t have access to – an example</vt:lpstr>
      <vt:lpstr>Vulnerability:  Broken Object Level Authorization (BOLA)  2023 OWASP API security top 10: #1</vt:lpstr>
      <vt:lpstr>Look out for …</vt:lpstr>
      <vt:lpstr>Also covered: vulnerability:  Unrestricted Resource Consumption  2023 OWASP API security top 10: #4</vt:lpstr>
      <vt:lpstr>PowerPoint Presentation</vt:lpstr>
      <vt:lpstr>If we can SEE data...  Maybe we can MODIFY it, too?</vt:lpstr>
      <vt:lpstr>Vulnerability:  Broken Function Level Authorization (BFLA)  2023 OWASP API security top 10: #5</vt:lpstr>
      <vt:lpstr>Also look out for …</vt:lpstr>
      <vt:lpstr>BFLA is related to BOLA</vt:lpstr>
      <vt:lpstr>PowerPoint Presentation</vt:lpstr>
      <vt:lpstr>Ordering a limited edition video game </vt:lpstr>
      <vt:lpstr>Vulnerability:  Unrestricted Access to Sensitive Business Flows  2023 OWASP API security top 10: #6</vt:lpstr>
      <vt:lpstr>Prevention</vt:lpstr>
      <vt:lpstr>PowerPoint Presentation</vt:lpstr>
      <vt:lpstr>The Swiss Cheese Model in security</vt:lpstr>
      <vt:lpstr>Uploading pictures</vt:lpstr>
      <vt:lpstr>Vulnerability:  Server-Side Request Forgery  2023 OWASP API security top 10: #7</vt:lpstr>
      <vt:lpstr>We covered many potential security issues today!</vt:lpstr>
      <vt:lpstr>#1  Broken Object Level Authorization #2  Broken Authentication   #4  Unrestricted Resource Consumption #5  Broken Function Level Authorization #6  Unrestricted Access to Sensitive     Business Flows   #9  Improper Inventory Management </vt:lpstr>
      <vt:lpstr>The 2023 OWASP API security top 10 entries we missed</vt:lpstr>
      <vt:lpstr>#1  Broken Object Level Authorization #2  Broken Authentication   #4  Unrestricted Resource Consumption #5  Broken Function Level Authorization #6  Unrestricted Access to Sensitive     Business Flows   #9  Improper Inventory Management </vt:lpstr>
      <vt:lpstr>#1  Broken Object Level Authorization #2  Broken Authentication   #4  Unrestricted Resource Consumption #5  Broken Function Level Authorization #6  Unrestricted Access to Sensitive     Business Flows   #9  Improper Inventory Management </vt:lpstr>
      <vt:lpstr>#1  Broken Object Level Authorization #2  Broken Authentication   #4  Unrestricted Resource Consumption #5  Broken Function Level Authorization #6  Unrestricted Access to Sensitive     Business Flows   #9  Improper Inventory Management </vt:lpstr>
      <vt:lpstr>#1  Broken Object Level Authorization #2  Broken Authentication   #4  Unrestricted Resource Consumption #5  Broken Function Level Authorization #6  Unrestricted Access to Sensitive     Business Flows   #9  Improper Inventory Management </vt:lpstr>
      <vt:lpstr>#1  Broken Object Level Authorization #2  Broken Authentication   #4  Unrestricted Resource Consumption #5  Broken Function Level Authorization #6  Unrestricted Access to Sensitive     Business Flows   #9  Improper Inventory Management </vt:lpstr>
      <vt:lpstr>Where to from here?</vt:lpstr>
      <vt:lpstr>Please bring:  * An API testing client (Postman, Bruno, ...)  * Recent Java install (check using ‘java --version’)  * https://github.com/basdijkstra/api-security-testing-workshop</vt:lpstr>
      <vt:lpstr>https://www.apisecuniversity.com</vt:lpstr>
      <vt:lpstr>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de REST</dc:title>
  <dc:creator>Bas Dijkstra</dc:creator>
  <cp:lastModifiedBy>Bas Dijkstra</cp:lastModifiedBy>
  <cp:revision>882</cp:revision>
  <dcterms:created xsi:type="dcterms:W3CDTF">2016-03-22T05:00:13Z</dcterms:created>
  <dcterms:modified xsi:type="dcterms:W3CDTF">2025-10-06T11:52:48Z</dcterms:modified>
</cp:coreProperties>
</file>