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98" r:id="rId3"/>
    <p:sldId id="1574" r:id="rId4"/>
    <p:sldId id="752" r:id="rId5"/>
    <p:sldId id="870" r:id="rId6"/>
    <p:sldId id="948" r:id="rId7"/>
    <p:sldId id="1538" r:id="rId8"/>
    <p:sldId id="1529" r:id="rId9"/>
    <p:sldId id="1575" r:id="rId10"/>
    <p:sldId id="1557" r:id="rId11"/>
    <p:sldId id="1535" r:id="rId12"/>
    <p:sldId id="1536" r:id="rId13"/>
    <p:sldId id="956" r:id="rId14"/>
    <p:sldId id="959" r:id="rId15"/>
    <p:sldId id="1543" r:id="rId16"/>
    <p:sldId id="1073" r:id="rId17"/>
    <p:sldId id="963" r:id="rId18"/>
    <p:sldId id="1548" r:id="rId19"/>
    <p:sldId id="1549" r:id="rId20"/>
    <p:sldId id="1550" r:id="rId21"/>
    <p:sldId id="1561" r:id="rId22"/>
    <p:sldId id="978" r:id="rId23"/>
    <p:sldId id="980" r:id="rId24"/>
    <p:sldId id="961" r:id="rId25"/>
    <p:sldId id="979" r:id="rId26"/>
    <p:sldId id="982" r:id="rId27"/>
    <p:sldId id="1576" r:id="rId28"/>
    <p:sldId id="806" r:id="rId29"/>
    <p:sldId id="924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1" autoAdjust="0"/>
    <p:restoredTop sz="93883" autoAdjust="0"/>
  </p:normalViewPr>
  <p:slideViewPr>
    <p:cSldViewPr snapToGrid="0">
      <p:cViewPr varScale="1">
        <p:scale>
          <a:sx n="66" d="100"/>
          <a:sy n="66" d="100"/>
        </p:scale>
        <p:origin x="664" y="2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043BD-CB92-4ACE-A32B-2DE92A4036E5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1B175-4AA8-4E22-A293-4FC0E25D58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09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40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A12A6-9842-8FA3-C605-F84D902B7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473BD-5CE5-353F-68D7-79E790618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6623A-3132-A65D-083E-8A3BAB17F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173E-418A-1575-8BE1-F51044E8A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728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55EBD-983D-68A5-6488-D188B9F88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BE314-0A85-2922-D7E7-36D94BE33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ECB66-8C9B-8CE1-735B-D6C9F7D4E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0FFD4-6E17-DE00-C8FB-92732907B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481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8BC63-93E8-BB53-DA1C-74BD78736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1DD380-F1F4-6B4E-62EA-B09E56AC9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A306B-254B-E896-4626-F110628197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l-NL"/>
              <a:t>Speaks for itself, I think.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5B20F-8D41-4835-495E-8B79880F85A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302E47-AB65-42F1-A4F9-A309DB0C0A8A}" type="slidenum"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166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A1A62-59EB-C08E-9F0D-93696902C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1E860-839C-1732-19ED-B8075365D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63E15-2365-9316-4A22-93DF9DFBE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F6FC-0989-EA94-5306-92C78F152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38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5B9EC-14D0-14E4-F70A-F256BBA3D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8D14F1-EB91-2A2B-14DA-C165D5EC9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071707-F147-4FBC-B983-89BB7A67F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1081E-8E30-D8C4-71C3-681AC4FE3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07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C7C5A-3B1A-BC81-0205-F24C59689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09FC3-7A07-2ED2-35BF-F26F1B259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5064B-8551-3940-054F-C33CF2933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6C64F-1A09-BF9C-75E9-C04A5A3F4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66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C30F6-DB56-94E6-7807-FB8F8D675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0F4AC-2EA4-AB2B-7D42-9C121A44B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953753-BDF9-0520-0566-9346EA661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68050-B24F-E42F-B7F5-DCADCA862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2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F8783-2A57-B4A3-8446-BF3092500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EEA443-BA2B-ACB6-DBB5-D7AA71918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0D2823-684C-41E0-31F8-FD455E639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9CA4B-2AD0-1768-6EC5-76342C5ED1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38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E4741-3C68-2B16-7043-813A15B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55CB1-73D1-9660-D142-01D20CEA5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DB4604-A204-4F30-911F-E871BC825D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l-NL"/>
              <a:t>Speaks for itself, I think.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15787-5FCA-5DBD-086F-DE9AD7FC99C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302E47-AB65-42F1-A4F9-A309DB0C0A8A}" type="slidenum"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683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62B3-4DDF-36AE-2FFE-05FD65419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4051B-805C-727C-A1C6-5EF854C70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D1387-0C96-5FF7-B973-3CF591363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2E4CB-EB73-2376-AC72-FC1DD28947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E768C-E51E-B83F-C29B-77A8B0E2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AD913-4024-6BF9-6C5B-274D0DDD9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B77EE-9F1B-5A37-FBB1-0A367C334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9474E-D42F-613F-ED96-9DBF44884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5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9AED8-20E5-F7CB-410F-4ABD2FC1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CB005-52B3-6813-C518-F8EFD6790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DCEEA-FEF3-A361-9A85-1A753ECFA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6CF51-8025-EC61-1CD8-0036AF09E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86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B2BCC-58DF-6651-B60E-24FB20AD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FC103-5E99-74D1-0155-A37C6A887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CBA33C-E260-8BE7-8777-FCC275F0D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C248-2ABA-306D-B940-9CE9C557F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23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EBB5F-B5FF-B427-F533-9278127B6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2C6F0-F95E-6439-9122-985F50C23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11C661-5675-1AFA-8BBD-99E93BFDB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705D9-3E9D-F494-3BB6-2C0858DA2B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290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44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5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0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7D610-90A4-1437-D213-D752112B7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42747-8F77-3A0C-7F9F-41E557496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D17AB-611C-BE8A-7F41-90E0CD61C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78D3A-79CA-78DE-1BA7-67F44E9DA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9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302E47-AB65-42F1-A4F9-A309DB0C0A8A}" type="slidenum"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70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84824-7845-CBBE-D888-068B7D6E1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BF8F0D-8F4F-10D9-21CA-24E7031A4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D96879-12D8-DA58-3E93-A8B6C17D79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894A3-EF68-7BE4-3685-84560AA5654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302E47-AB65-42F1-A4F9-A309DB0C0A8A}" type="slidenum"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94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B4F04-A918-FBDC-EC10-58B6AAD1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CCFD3B-689D-CB79-DFDE-AA49FB61A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47B4CB-CA5F-BFB2-B3AF-E195BE736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504B3-A82D-64CA-5A9C-31EE6C185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9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A1A62-59EB-C08E-9F0D-93696902C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1E860-839C-1732-19ED-B8075365D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63E15-2365-9316-4A22-93DF9DFBE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F6FC-0989-EA94-5306-92C78F152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08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83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98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11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03D8DB08-C90C-4AE7-A009-3046A5C11157}" type="datetime1">
              <a:rPr lang="nl-NL"/>
              <a:pPr/>
              <a:t>3-10-2025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1DEC22-0ACA-4CB0-A1EA-659AF45F46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4141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BD56445-98B8-4F19-94A8-B4D86C4E0FDA}" type="datetime1">
              <a:rPr lang="nl-NL"/>
              <a:pPr/>
              <a:t>3-10-2025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530ADBD-4FC1-4797-BDA4-CAC2764C77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0725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B7CEED3-4BE3-4F88-A3AF-BC8E7CF5D1A8}" type="datetime1">
              <a:rPr lang="nl-NL"/>
              <a:pPr/>
              <a:t>3-10-2025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AD4762A-8A2C-4AC0-907F-A0C6C77C483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69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71AA7834-6516-401F-B327-F5D0294C71BA}" type="datetime1">
              <a:rPr lang="nl-NL"/>
              <a:pPr/>
              <a:t>3-10-2025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57796DF-BDF8-4845-9643-420D4F605C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86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E3C2963E-572C-4C86-8090-E80BFC707E18}" type="datetime1">
              <a:rPr lang="nl-NL"/>
              <a:pPr/>
              <a:t>3-10-2025</a:t>
            </a:fld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1F8D64A-6873-4E43-89F4-07E2B322D8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82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28E9911-6748-47DD-8CC6-E84F115D6114}" type="datetime1">
              <a:rPr lang="nl-NL"/>
              <a:pPr/>
              <a:t>3-10-2025</a:t>
            </a:fld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FBC44B6-70E6-4390-B525-C40ACA6F2CE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357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D9B467D5-3A5F-4348-9417-0E75C07F4990}" type="datetime1">
              <a:rPr lang="nl-NL"/>
              <a:pPr/>
              <a:t>3-10-2025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C4524DC-F7A4-4D49-BFFA-B4A2D8FFD28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59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9EE5365-45C7-404D-8D03-5DA237B85AE2}" type="datetime1">
              <a:rPr lang="nl-NL"/>
              <a:pPr/>
              <a:t>3-10-2025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913B004F-CF52-4BB1-AF1A-2EC13F7AF77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97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55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nl-NL" sz="3200"/>
            </a:lvl1pPr>
          </a:lstStyle>
          <a:p>
            <a:pPr lvl="0"/>
            <a:endParaRPr lang="nl-NL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B6CE2F3-69CB-4953-8AFE-44D4DC1E614E}" type="datetime1">
              <a:rPr lang="nl-NL"/>
              <a:pPr/>
              <a:t>3-10-2025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C135491-2167-4C97-9676-FB849FDDAF6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669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9F2DEDA-2774-44EB-AB14-92BF53CD190F}" type="datetime1">
              <a:rPr lang="nl-NL"/>
              <a:pPr/>
              <a:t>3-10-2025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1525D25-53AB-4EAA-8F82-0706A8315FD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820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693D23E-8629-4B9E-97A7-AF20B3DD1A98}" type="datetime1">
              <a:rPr lang="nl-NL"/>
              <a:pPr/>
              <a:t>3-10-2025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C755C26-A96C-474B-8265-B4804A8006F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53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96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0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90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34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41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3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86E2-A2AD-407F-A096-CEC047B7C616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7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A0DE48F5-C41B-4569-9B52-F0003390848A}" type="datetime1">
              <a:rPr lang="nl-NL" smtClean="0"/>
              <a:pPr/>
              <a:t>3-10-2025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21239A4D-FC6B-4114-9505-1E2C1F4D4DF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69864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65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 you sure your APIs are secure?</a:t>
            </a:r>
            <a:endParaRPr lang="nl-NL" sz="65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05618" y="4715838"/>
            <a:ext cx="4291173" cy="193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Bas Dijkstra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bas@ontestautomation.com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www.ontestautomation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.com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9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1F6697-DCBD-96BD-D7D8-484BC3DCC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F27A-7B8A-DCA8-93E3-19ECCC4E18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274" y="337420"/>
            <a:ext cx="10515600" cy="1325559"/>
          </a:xfrm>
        </p:spPr>
        <p:txBody>
          <a:bodyPr/>
          <a:lstStyle/>
          <a:p>
            <a:pPr lvl="0"/>
            <a:r>
              <a:rPr lang="nl-NL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Who wants a burger?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15201-25F2-D0C6-98B7-DE429E5B04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274" y="1825626"/>
            <a:ext cx="11868726" cy="4852575"/>
          </a:xfrm>
        </p:spPr>
        <p:txBody>
          <a:bodyPr>
            <a:normAutofit/>
          </a:bodyPr>
          <a:lstStyle/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4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Create a new request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4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4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HTTP GET to http://localhost:9876/shops/bobs_burgers/sales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nl-NL" sz="24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 Authentication token: bobs_token</a:t>
            </a:r>
          </a:p>
          <a:p>
            <a:pPr marL="0" lvl="0" indent="0">
              <a:lnSpc>
                <a:spcPct val="70000"/>
              </a:lnSpc>
              <a:buNone/>
            </a:pPr>
            <a:endParaRPr lang="nl-NL" sz="24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4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It looks like Bob isn’t doing so well... But what about his competitors?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4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4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Can you find a list of competitors and see how they are doing?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4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4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How would you report on the security for this API?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4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172029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79EF6-628A-FFC2-0299-6E4A79154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4921-60FC-5296-0A7F-0FAC6880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7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OWASP API security top 10</a:t>
            </a:r>
            <a:endParaRPr lang="nl-NL" sz="72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DABC34A-B483-4552-3DE1-7738C4BB20CE}"/>
              </a:ext>
            </a:extLst>
          </p:cNvPr>
          <p:cNvSpPr txBox="1"/>
          <p:nvPr/>
        </p:nvSpPr>
        <p:spPr>
          <a:xfrm>
            <a:off x="0" y="485448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https://owasp.org/API-Security/editions/2023/en/0x00-header/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252CC-7A89-E5BF-61EE-89451164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8FA6-B97D-A66B-1A45-F1FEDC70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Vulnerability: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Broken Object Level Authorization (BOLA)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3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OWASP API security top 10: #1</a:t>
            </a:r>
            <a:endParaRPr lang="nl-NL" sz="54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9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0BE0C-6E4B-5AE7-81F8-1BDD5EA1E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53DB-568C-C5EC-ADFE-79867946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063107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 out for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61420-2D24-85EC-1F87-A9167DA081A6}"/>
              </a:ext>
            </a:extLst>
          </p:cNvPr>
          <p:cNvSpPr txBox="1"/>
          <p:nvPr/>
        </p:nvSpPr>
        <p:spPr>
          <a:xfrm>
            <a:off x="1418833" y="738484"/>
            <a:ext cx="970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Predictable or findable resource IDs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185CF-DD07-CA2F-7CAC-81DB17F441D1}"/>
              </a:ext>
            </a:extLst>
          </p:cNvPr>
          <p:cNvSpPr txBox="1"/>
          <p:nvPr/>
        </p:nvSpPr>
        <p:spPr>
          <a:xfrm>
            <a:off x="0" y="485448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https://owasp.org/API-Security/editions/2023/en/0xa1-broken-object-level-authorization/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F3AA6B7-8A3D-7472-AB71-7A0AB3B70E1C}"/>
              </a:ext>
            </a:extLst>
          </p:cNvPr>
          <p:cNvSpPr txBox="1"/>
          <p:nvPr/>
        </p:nvSpPr>
        <p:spPr>
          <a:xfrm>
            <a:off x="2199883" y="1741901"/>
            <a:ext cx="845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Insufficient or lack of rate limiting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941A7-A35F-A442-FEC5-B83E51938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45F4A-FCE4-6EF1-7952-85F987A3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95" y="233229"/>
            <a:ext cx="10938010" cy="63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93A8E-24A5-24F9-6E98-9B2A3957E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35CD-E070-E4CF-265B-C7C6DA72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790"/>
            <a:ext cx="12192000" cy="3234816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we can SEE data...</a:t>
            </a:r>
            <a:br>
              <a:rPr lang="nl-NL" sz="6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6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6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Maybe we can MODIFY it, too?</a:t>
            </a:r>
            <a:endParaRPr lang="nl-NL" sz="20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8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39043F-9178-6906-8060-1BE77A90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61BB-AC68-3D53-F7E2-8A73060DF0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Now it’s 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42466-4628-6E5F-A4FA-B3288CB7FB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825626"/>
            <a:ext cx="11353797" cy="4852575"/>
          </a:xfrm>
        </p:spPr>
        <p:txBody>
          <a:bodyPr>
            <a:normAutofit/>
          </a:bodyPr>
          <a:lstStyle/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Do a GET request to http://localhost:9876/fines/3456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Use ‘max_token_readonly’ as a Bearer token to authenticate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Nobody wants to pay their fines…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…so maybe there is a way to get out of having to do so?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How would you report on this situation?</a:t>
            </a:r>
          </a:p>
        </p:txBody>
      </p:sp>
    </p:spTree>
    <p:extLst>
      <p:ext uri="{BB962C8B-B14F-4D97-AF65-F5344CB8AC3E}">
        <p14:creationId xmlns:p14="http://schemas.microsoft.com/office/powerpoint/2010/main" val="229724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252CC-7A89-E5BF-61EE-89451164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8FA6-B97D-A66B-1A45-F1FEDC70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Vulnerability: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Broken Function Level Authorization (BFLA)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3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OWASP API security top 10: #5</a:t>
            </a:r>
            <a:endParaRPr lang="nl-NL" sz="54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2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6E9C5-FE1C-BFF4-8B58-3AD159EF4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4155-85E3-6B3B-1C29-8E26F447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063107"/>
          </a:xfrm>
        </p:spPr>
        <p:txBody>
          <a:bodyPr>
            <a:normAutofit/>
          </a:bodyPr>
          <a:lstStyle/>
          <a:p>
            <a:pPr algn="ctr"/>
            <a:r>
              <a:rPr lang="nl-NL" sz="7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Also look out for …</a:t>
            </a:r>
            <a:endParaRPr lang="nl-NL" sz="72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F99E-58A9-8009-039C-92147E4DE2C6}"/>
              </a:ext>
            </a:extLst>
          </p:cNvPr>
          <p:cNvSpPr txBox="1"/>
          <p:nvPr/>
        </p:nvSpPr>
        <p:spPr>
          <a:xfrm>
            <a:off x="1876033" y="1443334"/>
            <a:ext cx="970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Access to admin endpoints by regular users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F3475-F492-B0A6-16E6-C741ED28BD7F}"/>
              </a:ext>
            </a:extLst>
          </p:cNvPr>
          <p:cNvSpPr txBox="1"/>
          <p:nvPr/>
        </p:nvSpPr>
        <p:spPr>
          <a:xfrm>
            <a:off x="-57150" y="4854489"/>
            <a:ext cx="1234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https://owasp.org/API-Security/editions/2023/en/0xa5-broken-function-level-authorization/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9D838C-31D5-B6A6-D3CA-EA4B1B27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AD8E-5C25-C71F-0C96-DFC7B346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66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BFLA is related to BOLA</a:t>
            </a:r>
            <a:endParaRPr lang="nl-NL" sz="66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7BC6DA8-1A90-F5CF-349B-0CA1233D55BB}"/>
              </a:ext>
            </a:extLst>
          </p:cNvPr>
          <p:cNvSpPr txBox="1"/>
          <p:nvPr/>
        </p:nvSpPr>
        <p:spPr>
          <a:xfrm>
            <a:off x="485775" y="1518793"/>
            <a:ext cx="11220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Both BOLA and BFLA are caused by broken role-based access control (RBAC) implementations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E5A63-99D9-DA86-FDF8-B0CECEED4E46}"/>
              </a:ext>
            </a:extLst>
          </p:cNvPr>
          <p:cNvSpPr txBox="1"/>
          <p:nvPr/>
        </p:nvSpPr>
        <p:spPr>
          <a:xfrm>
            <a:off x="485775" y="4375688"/>
            <a:ext cx="1122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So, if you happen upon a BOLA vulnerability…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FB4F7D9-07EE-919E-D3F4-8E40F4AD21B6}"/>
              </a:ext>
            </a:extLst>
          </p:cNvPr>
          <p:cNvSpPr txBox="1"/>
          <p:nvPr/>
        </p:nvSpPr>
        <p:spPr>
          <a:xfrm>
            <a:off x="971158" y="5442488"/>
            <a:ext cx="1122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… it might be a good idea to check for BFLA, too</a:t>
            </a:r>
          </a:p>
        </p:txBody>
      </p:sp>
    </p:spTree>
    <p:extLst>
      <p:ext uri="{BB962C8B-B14F-4D97-AF65-F5344CB8AC3E}">
        <p14:creationId xmlns:p14="http://schemas.microsoft.com/office/powerpoint/2010/main" val="35522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C840FD-1490-C27D-CF49-38CA38031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DC76-F45E-9914-CA8C-EACB7D40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85" y="2493610"/>
            <a:ext cx="11816615" cy="4364390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Tech requirements:</a:t>
            </a:r>
            <a:br>
              <a:rPr lang="nl-NL" sz="4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An API testing client (Postman, Bruno, ...)</a:t>
            </a:r>
            <a:b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https://github.com/basdijkstra/api-security-testing-workshop</a:t>
            </a:r>
            <a:b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Recent Java install (check using ‘java --version’)</a:t>
            </a:r>
            <a:endParaRPr lang="nl-NL" sz="48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DA48D-488A-31D1-B2A3-5FE4FEF1E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576" y="300789"/>
            <a:ext cx="7222847" cy="21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60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5FA9A-2120-264F-200D-5077D3769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935A9F2-1095-67E3-9E83-3E9A89670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86356"/>
            <a:ext cx="7848600" cy="6485288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E4368FF-0632-B317-AF09-E45B92EC790B}"/>
              </a:ext>
            </a:extLst>
          </p:cNvPr>
          <p:cNvSpPr txBox="1"/>
          <p:nvPr/>
        </p:nvSpPr>
        <p:spPr>
          <a:xfrm>
            <a:off x="0" y="614842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2846480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1B36CA-C8A4-D163-D909-FA9BE458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0586936-5616-9642-12C3-C21DB926D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357"/>
            <a:ext cx="12192000" cy="55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59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8F4D7-ADB0-7428-A3F2-CE48467BE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87EF-E741-49BF-EA4A-01954DF41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07954"/>
            <a:ext cx="10515600" cy="806446"/>
          </a:xfrm>
        </p:spPr>
        <p:txBody>
          <a:bodyPr>
            <a:normAutofit/>
          </a:bodyPr>
          <a:lstStyle/>
          <a:p>
            <a:pPr lvl="0"/>
            <a:r>
              <a:rPr lang="nl-NL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Now it’s 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E8133-96FA-3835-8A3C-0D876B9080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8150" y="914400"/>
            <a:ext cx="11753849" cy="5763801"/>
          </a:xfrm>
        </p:spPr>
        <p:txBody>
          <a:bodyPr>
            <a:normAutofit fontScale="92500"/>
          </a:bodyPr>
          <a:lstStyle/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Perform an HTTP POST to http://localhost:9876/v2/password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Authentication using Bearer token ‘password_token’ (no quotes)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Request body: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  {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    “oldPassword”: “abcDEF123@”,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    “newPassword”: “&lt;your_new_password&gt;”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  }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Does the API use the same strictness as the UI for passwords?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In other words, is authentication broken?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If so, in what way(s)? How would you report on this problem?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3225753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F8E2E-B24E-24E6-03FD-F6280D264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AB0F-AF40-E6C0-A022-4E7FD8D8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Vulnerability: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Broken Authentication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3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OWASP API security top 10: #2</a:t>
            </a:r>
            <a:endParaRPr lang="nl-NL" sz="54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42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25A3D1-589B-4772-BA8A-0D3A9F2BD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361A-C252-9BD0-438D-3009E984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Vulnerability: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Improper Inventory Management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3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OWASP API security top 10: #9</a:t>
            </a:r>
            <a:endParaRPr lang="nl-NL" sz="54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66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97C506-6B20-4BEF-B2B2-672D7DEB5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9784-1A31-2C39-D68B-F67AD7BD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6244062"/>
            <a:ext cx="12191998" cy="613938"/>
          </a:xfrm>
        </p:spPr>
        <p:txBody>
          <a:bodyPr>
            <a:noAutofit/>
          </a:bodyPr>
          <a:lstStyle/>
          <a:p>
            <a:pPr algn="ctr"/>
            <a:r>
              <a:rPr lang="nl-NL" sz="2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https://salt.security/blog/api2-2023-broken-authentication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A8E9B-D1FE-70E0-F705-249A349B8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18" y="284361"/>
            <a:ext cx="11242163" cy="595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71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AA6A9-7450-3608-639C-BC46E65CD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C8B6-7589-DB45-8A4D-DAA5DE86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6244062"/>
            <a:ext cx="12191998" cy="613938"/>
          </a:xfrm>
        </p:spPr>
        <p:txBody>
          <a:bodyPr>
            <a:noAutofit/>
          </a:bodyPr>
          <a:lstStyle/>
          <a:p>
            <a:pPr algn="ctr"/>
            <a:r>
              <a:rPr lang="nl-NL" sz="3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https://www.apisecuniversity.com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F45D0-0AF1-85C6-C5FD-7888B0C69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37" y="0"/>
            <a:ext cx="8568326" cy="62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86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2325"/>
            <a:ext cx="12192000" cy="6063107"/>
          </a:xfrm>
        </p:spPr>
        <p:txBody>
          <a:bodyPr>
            <a:noAutofit/>
          </a:bodyPr>
          <a:lstStyle/>
          <a:p>
            <a:pPr algn="ctr"/>
            <a:r>
              <a:rPr lang="nl-NL" sz="64200" b="1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9962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_"/>
            </a:pPr>
            <a:r>
              <a:rPr lang="nl-NL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Email:    </a:t>
            </a:r>
            <a:r>
              <a:rPr lang="nl-N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bas@ontestautomation.com</a:t>
            </a: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r>
              <a:rPr lang="nl-NL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Website:  </a:t>
            </a:r>
            <a:r>
              <a:rPr lang="nl-N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https://www.ontestautomation</a:t>
            </a:r>
            <a:r>
              <a:rPr lang="nl-NL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.com</a:t>
            </a:r>
            <a:endParaRPr lang="nl-NL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r>
              <a:rPr lang="nl-NL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LinkedIn: </a:t>
            </a:r>
            <a:r>
              <a:rPr lang="nl-N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https://www.linkedin.com/in</a:t>
            </a:r>
            <a:r>
              <a:rPr lang="nl-NL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/basdijkstra</a:t>
            </a: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0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1438275"/>
          </a:xfrm>
        </p:spPr>
        <p:txBody>
          <a:bodyPr>
            <a:noAutofit/>
          </a:bodyPr>
          <a:lstStyle/>
          <a:p>
            <a:pPr algn="ctr"/>
            <a:r>
              <a:rPr lang="nl-NL" sz="60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API security testing?</a:t>
            </a:r>
            <a:endParaRPr lang="nl-NL" sz="60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17F65F9-BA1D-58E9-485C-B4995D868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5" y="1771650"/>
            <a:ext cx="1155509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7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But isn’t API security testing something best left to the experts?</a:t>
            </a:r>
            <a:endParaRPr lang="nl-NL" sz="72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5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225379-2E7E-FE39-B900-0DF6EC9FA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9629-5DA0-3DDE-9393-B8F75EC7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 can do a lot with common API testing tools and a healthy dose of curiosity and creativity</a:t>
            </a:r>
          </a:p>
        </p:txBody>
      </p:sp>
    </p:spTree>
    <p:extLst>
      <p:ext uri="{BB962C8B-B14F-4D97-AF65-F5344CB8AC3E}">
        <p14:creationId xmlns:p14="http://schemas.microsoft.com/office/powerpoint/2010/main" val="397948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62623-C6CC-14C7-C7A7-AD12EAD3C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5991-BF7B-70AE-B4FF-7605BC0B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790"/>
            <a:ext cx="12192000" cy="3234816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Let’s get started!</a:t>
            </a:r>
            <a:endParaRPr lang="nl-NL" sz="28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0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What happens here?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2" y="1825626"/>
            <a:ext cx="11353797" cy="4852575"/>
          </a:xfrm>
        </p:spPr>
        <p:txBody>
          <a:bodyPr>
            <a:normAutofit/>
          </a:bodyPr>
          <a:lstStyle/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Start the API mock server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Create a new collection in Postman and add a request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HTTP POST to http://localhost:9876/user?username=john</a:t>
            </a:r>
          </a:p>
          <a:p>
            <a:pPr marL="0" lvl="0" indent="0">
              <a:lnSpc>
                <a:spcPct val="70000"/>
              </a:lnSpc>
              <a:buNone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Can you find a potential security vulnerability here?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r>
              <a:rPr lang="nl-NL" sz="2600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How would you report on this issue?</a:t>
            </a:r>
          </a:p>
          <a:p>
            <a:pPr lvl="0">
              <a:lnSpc>
                <a:spcPct val="70000"/>
              </a:lnSpc>
              <a:buFont typeface="Courier New" pitchFamily="49"/>
              <a:buChar char="_"/>
            </a:pPr>
            <a:endParaRPr lang="nl-NL" sz="2600" dirty="0">
              <a:solidFill>
                <a:srgbClr val="00FF00"/>
              </a:solidFill>
              <a:latin typeface="Courier New" pitchFamily="49"/>
              <a:cs typeface="Courier New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394209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85D09-004E-E3B1-D903-737D4802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A9C3-E68F-BBF6-BC87-0EA84DAF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790"/>
            <a:ext cx="12192000" cy="3234816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Exposing sensitive implementation details</a:t>
            </a:r>
            <a:endParaRPr lang="nl-NL" sz="28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0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CF3F72-BE01-B458-D82C-A74E18410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1B90D9-7948-FE72-CD48-1CFD1D3C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7" y="2787483"/>
            <a:ext cx="11879686" cy="32273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DA0DFBF-BC42-03DE-0FB2-DE8916576727}"/>
              </a:ext>
            </a:extLst>
          </p:cNvPr>
          <p:cNvSpPr/>
          <p:nvPr/>
        </p:nvSpPr>
        <p:spPr>
          <a:xfrm>
            <a:off x="2165684" y="3118587"/>
            <a:ext cx="3022333" cy="42351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044CB9-ABEB-40E7-291A-21BAB1646EFA}"/>
              </a:ext>
            </a:extLst>
          </p:cNvPr>
          <p:cNvSpPr/>
          <p:nvPr/>
        </p:nvSpPr>
        <p:spPr>
          <a:xfrm>
            <a:off x="2261937" y="5029203"/>
            <a:ext cx="2626092" cy="42351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D25BA-4820-0F09-0987-CCBBCD70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1" y="157373"/>
            <a:ext cx="11894837" cy="228601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EE6C5BD-FBC8-422D-E7F9-63EC1FE7BBA8}"/>
              </a:ext>
            </a:extLst>
          </p:cNvPr>
          <p:cNvSpPr/>
          <p:nvPr/>
        </p:nvSpPr>
        <p:spPr>
          <a:xfrm>
            <a:off x="5919537" y="1711695"/>
            <a:ext cx="1530418" cy="42351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780F5-C67F-A084-4A02-68C756514A01}"/>
              </a:ext>
            </a:extLst>
          </p:cNvPr>
          <p:cNvSpPr txBox="1"/>
          <p:nvPr/>
        </p:nvSpPr>
        <p:spPr>
          <a:xfrm>
            <a:off x="148581" y="6112044"/>
            <a:ext cx="1187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https://www.cvedetails.com/vulnerability-list/vendor_id-74</a:t>
            </a:r>
          </a:p>
          <a:p>
            <a:r>
              <a:rPr lang="en-US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/product_id-128/PHP-PHP.html?page=1&amp;cvssscoremin=9&amp;order=1</a:t>
            </a:r>
            <a:endParaRPr lang="en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90812</TotalTime>
  <Words>885</Words>
  <Application>Microsoft Office PowerPoint</Application>
  <PresentationFormat>Widescreen</PresentationFormat>
  <Paragraphs>124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Office Theme</vt:lpstr>
      <vt:lpstr>3_Office Theme</vt:lpstr>
      <vt:lpstr>Are you sure your APIs are secure?</vt:lpstr>
      <vt:lpstr>Tech requirements:  * An API testing client (Postman, Bruno, ...)  * https://github.com/basdijkstra/api-security-testing-workshop  * Recent Java install (check using ‘java --version’)</vt:lpstr>
      <vt:lpstr>Why API security testing?</vt:lpstr>
      <vt:lpstr>But isn’t API security testing something best left to the experts?</vt:lpstr>
      <vt:lpstr>You can do a lot with common API testing tools and a healthy dose of curiosity and creativity</vt:lpstr>
      <vt:lpstr>Let’s get started!</vt:lpstr>
      <vt:lpstr>What happens here?</vt:lpstr>
      <vt:lpstr>Exposing sensitive implementation details</vt:lpstr>
      <vt:lpstr>PowerPoint Presentation</vt:lpstr>
      <vt:lpstr>Who wants a burger?</vt:lpstr>
      <vt:lpstr>The OWASP API security top 10</vt:lpstr>
      <vt:lpstr>Vulnerability:  Broken Object Level Authorization (BOLA)  2023 OWASP API security top 10: #1</vt:lpstr>
      <vt:lpstr>Look out for …</vt:lpstr>
      <vt:lpstr>PowerPoint Presentation</vt:lpstr>
      <vt:lpstr>If we can SEE data...  Maybe we can MODIFY it, too?</vt:lpstr>
      <vt:lpstr>Now it’s your turn!</vt:lpstr>
      <vt:lpstr>Vulnerability:  Broken Function Level Authorization (BFLA)  2023 OWASP API security top 10: #5</vt:lpstr>
      <vt:lpstr>Also look out for …</vt:lpstr>
      <vt:lpstr>BFLA is related to BOLA</vt:lpstr>
      <vt:lpstr>PowerPoint Presentation</vt:lpstr>
      <vt:lpstr>PowerPoint Presentation</vt:lpstr>
      <vt:lpstr>Now it’s your turn!</vt:lpstr>
      <vt:lpstr>Vulnerability:  Broken Authentication  2023 OWASP API security top 10: #2</vt:lpstr>
      <vt:lpstr>Vulnerability:  Improper Inventory Management  2023 OWASP API security top 10: #9</vt:lpstr>
      <vt:lpstr>https://salt.security/blog/api2-2023-broken-authentication</vt:lpstr>
      <vt:lpstr>https://www.apisecuniversity.com</vt:lpstr>
      <vt:lpstr>?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de REST</dc:title>
  <dc:creator>Bas Dijkstra</dc:creator>
  <cp:lastModifiedBy>Bas Dijkstra</cp:lastModifiedBy>
  <cp:revision>889</cp:revision>
  <dcterms:created xsi:type="dcterms:W3CDTF">2016-03-22T05:00:13Z</dcterms:created>
  <dcterms:modified xsi:type="dcterms:W3CDTF">2025-10-03T11:54:27Z</dcterms:modified>
</cp:coreProperties>
</file>