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23" r:id="rId4"/>
    <p:sldMasterId id="2147483736" r:id="rId5"/>
    <p:sldMasterId id="2147483749" r:id="rId6"/>
  </p:sldMasterIdLst>
  <p:notesMasterIdLst>
    <p:notesMasterId r:id="rId33"/>
  </p:notesMasterIdLst>
  <p:sldIdLst>
    <p:sldId id="256" r:id="rId7"/>
    <p:sldId id="2142534010" r:id="rId8"/>
    <p:sldId id="2142534013" r:id="rId9"/>
    <p:sldId id="445" r:id="rId10"/>
    <p:sldId id="2142534011" r:id="rId11"/>
    <p:sldId id="311" r:id="rId12"/>
    <p:sldId id="375" r:id="rId13"/>
    <p:sldId id="380" r:id="rId14"/>
    <p:sldId id="2142534012" r:id="rId15"/>
    <p:sldId id="260" r:id="rId16"/>
    <p:sldId id="264" r:id="rId17"/>
    <p:sldId id="275" r:id="rId18"/>
    <p:sldId id="2142534014" r:id="rId19"/>
    <p:sldId id="535" r:id="rId20"/>
    <p:sldId id="510" r:id="rId21"/>
    <p:sldId id="2142534015" r:id="rId22"/>
    <p:sldId id="511" r:id="rId23"/>
    <p:sldId id="284" r:id="rId24"/>
    <p:sldId id="2142534016" r:id="rId25"/>
    <p:sldId id="2142534017" r:id="rId26"/>
    <p:sldId id="286" r:id="rId27"/>
    <p:sldId id="281" r:id="rId28"/>
    <p:sldId id="2142534018" r:id="rId29"/>
    <p:sldId id="283" r:id="rId30"/>
    <p:sldId id="279" r:id="rId31"/>
    <p:sldId id="2142534019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3" autoAdjust="0"/>
    <p:restoredTop sz="94660"/>
  </p:normalViewPr>
  <p:slideViewPr>
    <p:cSldViewPr snapToGrid="0">
      <p:cViewPr varScale="1">
        <p:scale>
          <a:sx n="94" d="100"/>
          <a:sy n="94" d="100"/>
        </p:scale>
        <p:origin x="632" y="2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9D4C73-2A26-4D79-B0DB-D6EF229E4516}" type="datetimeFigureOut">
              <a:rPr lang="sv-SE" smtClean="0"/>
              <a:t>2025-10-05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8F03F2-70EF-49CF-99AA-46D40C3DF93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0927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6D5AA2-046F-48A8-AE6B-E30DBB9B6E14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ＭＳ Ｐゴシック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v-SE" dirty="0">
              <a:ea typeface="ＭＳ Ｐゴシック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831A93-3795-4786-B690-402B825CD7C8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/>
                <a:cs typeface="ＭＳ Ｐゴシック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307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v-SE" b="0" baseline="0" dirty="0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71283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831A93-3795-4786-B690-402B825CD7C8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/>
                <a:cs typeface="ＭＳ Ｐゴシック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307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v-SE" b="0" baseline="0" dirty="0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25413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E4D24A-CE89-41DD-977D-A43448F5D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887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420BF3-A761-43CD-B8D9-8089CF690BC4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048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E4D24A-CE89-41DD-977D-A43448F5D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887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420BF3-A761-43CD-B8D9-8089CF690BC4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10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A2C4B-3725-4328-B42D-FE9A7A95A701}" type="datetimeFigureOut">
              <a:rPr lang="sv-SE" smtClean="0"/>
              <a:t>2025-10-05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B9B1E-1AF2-45CE-92A3-93DD5AD74A3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23098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A2C4B-3725-4328-B42D-FE9A7A95A701}" type="datetimeFigureOut">
              <a:rPr lang="sv-SE" smtClean="0"/>
              <a:t>2025-10-05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B9B1E-1AF2-45CE-92A3-93DD5AD74A3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7391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A2C4B-3725-4328-B42D-FE9A7A95A701}" type="datetimeFigureOut">
              <a:rPr lang="sv-SE" smtClean="0"/>
              <a:t>2025-10-05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B9B1E-1AF2-45CE-92A3-93DD5AD74A3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0591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F5787A2-C515-3438-CC4B-54394F465D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5F8D6249-BF62-236A-27B8-BD86B6E3D7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9DC7D59-FC8E-9203-81A4-57BB09DB2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6829-1AD1-4F73-A533-9998D64A0B4A}" type="datetimeFigureOut">
              <a:rPr lang="sv-SE" smtClean="0"/>
              <a:t>2025-10-05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4FAB493-BA1D-B73E-37E9-469ED1AB2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B0A4661-2205-50DE-A8A7-8523054D1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B9E5A-92FD-40DA-9E92-2CB0E516C52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16897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B5437B0-477F-E605-20D8-9F32AE036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E31DBF7-2C04-42BC-E073-DDC24B71F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1BCD4D4-ECC9-6DC6-4397-54349B7DE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6829-1AD1-4F73-A533-9998D64A0B4A}" type="datetimeFigureOut">
              <a:rPr lang="sv-SE" smtClean="0"/>
              <a:t>2025-10-05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67C9855-3B57-A906-39D5-449520957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96D841D-EF79-3E2A-A11F-64AB782DC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B9E5A-92FD-40DA-9E92-2CB0E516C52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6251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171F877-83BC-AAFA-268F-BF0675B6C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E65754B-00DE-BE31-ACEA-3319EE2A28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E713C99-43E7-BF2D-E40E-0377A1800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6829-1AD1-4F73-A533-9998D64A0B4A}" type="datetimeFigureOut">
              <a:rPr lang="sv-SE" smtClean="0"/>
              <a:t>2025-10-05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9140E61-4AB9-2F52-0A22-F02A0FD44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CCAADF6-182A-5B8B-AB6D-24199FB82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B9E5A-92FD-40DA-9E92-2CB0E516C52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9216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9683FEC-B0C2-C5F6-AC73-D8C7537E6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EBE7929-9E3F-3468-547C-367AEEAFCD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65BEA1A-5291-7C9D-6981-0874024AD2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B9E88C8A-127F-BE93-EE05-D376DB0CC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6829-1AD1-4F73-A533-9998D64A0B4A}" type="datetimeFigureOut">
              <a:rPr lang="sv-SE" smtClean="0"/>
              <a:t>2025-10-05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7535BAB0-9AD6-017D-7D9A-87E3A74AE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C82E096-3E0E-3927-11ED-9A85FFA51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B9E5A-92FD-40DA-9E92-2CB0E516C52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5252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905A4C6-A258-EE4A-5BED-7A081233F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5FC497E-242F-30C4-BA55-4770CC519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96EFE31-FAFA-BE21-3038-F417755EE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802A0A3-1BC2-D096-E78F-3112759B2A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A6191E09-7191-19AF-DD4F-FAA6A99C42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6AB86A5C-BC3A-D708-C06D-E94F93C5F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6829-1AD1-4F73-A533-9998D64A0B4A}" type="datetimeFigureOut">
              <a:rPr lang="sv-SE" smtClean="0"/>
              <a:t>2025-10-05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DE4FDAE3-8824-3558-B75B-B287FE4ED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28E793EB-46DA-0EC1-98EF-8465E8A72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B9E5A-92FD-40DA-9E92-2CB0E516C52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12829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49C76CD-8152-2A9F-0AA5-9A88A9B29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CA22F6C6-DB7F-54E6-B08A-D59FC93D1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6829-1AD1-4F73-A533-9998D64A0B4A}" type="datetimeFigureOut">
              <a:rPr lang="sv-SE" smtClean="0"/>
              <a:t>2025-10-05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C48F63D-CD43-3627-5583-C2A6E5BFA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FC468F6-D662-3A3D-541E-F2F6176E1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B9E5A-92FD-40DA-9E92-2CB0E516C52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8542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181CDC04-B6EE-6BCB-DFCE-2F2013126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6829-1AD1-4F73-A533-9998D64A0B4A}" type="datetimeFigureOut">
              <a:rPr lang="sv-SE" smtClean="0"/>
              <a:t>2025-10-05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E5335B51-F82F-0806-F029-ECC89F8F2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631C711-78A4-ACD9-9025-BEB56C47E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B9E5A-92FD-40DA-9E92-2CB0E516C52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700641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9D782B6-B755-3529-F2F7-49F143E9A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56C33A9-962A-6635-8025-1DCD38904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D6F39F2-DDB0-A743-EAEA-5525D7649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9B90F32C-206C-5F18-278D-EAFB7CC18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6829-1AD1-4F73-A533-9998D64A0B4A}" type="datetimeFigureOut">
              <a:rPr lang="sv-SE" smtClean="0"/>
              <a:t>2025-10-05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2DEF0FAC-C710-0A70-3E5E-DD877AF93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6DCE9D17-8B94-9871-4347-EEE9E2293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B9E5A-92FD-40DA-9E92-2CB0E516C52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0438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A2C4B-3725-4328-B42D-FE9A7A95A701}" type="datetimeFigureOut">
              <a:rPr lang="sv-SE" smtClean="0"/>
              <a:t>2025-10-05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B9B1E-1AF2-45CE-92A3-93DD5AD74A3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78573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B8EBDF-E1A3-7D78-00AA-0C331D94C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0B091E1C-8973-6C53-08EB-C34F3E44F5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0D3E84A-AED4-0BA0-508A-6911FF40FF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11BE202-6D01-63DD-EB5B-AB99745DE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6829-1AD1-4F73-A533-9998D64A0B4A}" type="datetimeFigureOut">
              <a:rPr lang="sv-SE" smtClean="0"/>
              <a:t>2025-10-05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EA297AA-F2A3-27FE-0984-1C92E106C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CA182EF-544F-9524-F879-9A8982513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B9E5A-92FD-40DA-9E92-2CB0E516C52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919672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2E5E757-388D-2838-1D2F-E52560415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CDC4753F-8B89-38FB-0D6D-4078316526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9AA670D-A4BF-C582-4491-D8C7827C7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6829-1AD1-4F73-A533-9998D64A0B4A}" type="datetimeFigureOut">
              <a:rPr lang="sv-SE" smtClean="0"/>
              <a:t>2025-10-05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D76FC1F-3E7D-2C40-92A9-35597B4FC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661CC16-2276-6E69-7609-9277CFA0A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B9E5A-92FD-40DA-9E92-2CB0E516C52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46876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F7F439A9-911E-B0FC-0114-C55175CB34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6B573EF9-2AC3-B387-48D0-FDA2A3935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EA058A0-7A6B-A568-6B6B-B00BE42DE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6829-1AD1-4F73-A533-9998D64A0B4A}" type="datetimeFigureOut">
              <a:rPr lang="sv-SE" smtClean="0"/>
              <a:t>2025-10-05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AADDA76-88E6-FFCE-C110-2416C4EE5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0208FBA-2921-9007-BF46-FDED8FEBB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B9E5A-92FD-40DA-9E92-2CB0E516C52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80889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289879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459408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68943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1438275"/>
            <a:ext cx="4205288" cy="4797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463" y="1438275"/>
            <a:ext cx="4206875" cy="4797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62973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182885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14085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439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A2C4B-3725-4328-B42D-FE9A7A95A701}" type="datetimeFigureOut">
              <a:rPr lang="sv-SE" smtClean="0"/>
              <a:t>2025-10-05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B9B1E-1AF2-45CE-92A3-93DD5AD74A3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428354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5646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16713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210446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3388" y="74613"/>
            <a:ext cx="2139950" cy="61610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8775" y="74613"/>
            <a:ext cx="6272213" cy="61610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0468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4613"/>
            <a:ext cx="7773988" cy="11445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58775" y="1438275"/>
            <a:ext cx="4205288" cy="4797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463" y="1438275"/>
            <a:ext cx="4206875" cy="4797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09492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Rubrik, text och 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5800" y="74613"/>
            <a:ext cx="7773988" cy="1144587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>
          <a:xfrm>
            <a:off x="358775" y="1438275"/>
            <a:ext cx="4205288" cy="479742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quarter" idx="2"/>
          </p:nvPr>
        </p:nvSpPr>
        <p:spPr>
          <a:xfrm>
            <a:off x="4716463" y="1438275"/>
            <a:ext cx="4206875" cy="232251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innehåll 4"/>
          <p:cNvSpPr>
            <a:spLocks noGrp="1"/>
          </p:cNvSpPr>
          <p:nvPr>
            <p:ph sz="quarter" idx="3"/>
          </p:nvPr>
        </p:nvSpPr>
        <p:spPr>
          <a:xfrm>
            <a:off x="4716463" y="3913188"/>
            <a:ext cx="4206875" cy="23225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4930864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Rubrik och fyra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sz="quarter"/>
          </p:nvPr>
        </p:nvSpPr>
        <p:spPr>
          <a:xfrm>
            <a:off x="685800" y="74613"/>
            <a:ext cx="7773988" cy="1144587"/>
          </a:xfrm>
        </p:spPr>
        <p:txBody>
          <a:bodyPr/>
          <a:lstStyle/>
          <a:p>
            <a:r>
              <a:rPr lang="en-US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quarter" idx="1"/>
          </p:nvPr>
        </p:nvSpPr>
        <p:spPr>
          <a:xfrm>
            <a:off x="358775" y="1438275"/>
            <a:ext cx="4205288" cy="2322513"/>
          </a:xfrm>
        </p:spPr>
        <p:txBody>
          <a:bodyPr/>
          <a:lstStyle/>
          <a:p>
            <a:pPr lvl="0"/>
            <a:r>
              <a:rPr lang="en-US"/>
              <a:t>Klicka här för att ändra format på bakgrundstexten</a:t>
            </a:r>
          </a:p>
          <a:p>
            <a:pPr lvl="1"/>
            <a:r>
              <a:rPr lang="en-US"/>
              <a:t>Nivå två</a:t>
            </a:r>
          </a:p>
          <a:p>
            <a:pPr lvl="2"/>
            <a:r>
              <a:rPr lang="en-US"/>
              <a:t>Nivå tre</a:t>
            </a:r>
          </a:p>
          <a:p>
            <a:pPr lvl="3"/>
            <a:r>
              <a:rPr lang="en-US"/>
              <a:t>Nivå fyra</a:t>
            </a:r>
          </a:p>
          <a:p>
            <a:pPr lvl="4"/>
            <a:r>
              <a:rPr lang="en-US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quarter" idx="2"/>
          </p:nvPr>
        </p:nvSpPr>
        <p:spPr>
          <a:xfrm>
            <a:off x="4716463" y="1438275"/>
            <a:ext cx="4206875" cy="2322513"/>
          </a:xfrm>
        </p:spPr>
        <p:txBody>
          <a:bodyPr/>
          <a:lstStyle/>
          <a:p>
            <a:pPr lvl="0"/>
            <a:r>
              <a:rPr lang="en-US"/>
              <a:t>Klicka här för att ändra format på bakgrundstexten</a:t>
            </a:r>
          </a:p>
          <a:p>
            <a:pPr lvl="1"/>
            <a:r>
              <a:rPr lang="en-US"/>
              <a:t>Nivå två</a:t>
            </a:r>
          </a:p>
          <a:p>
            <a:pPr lvl="2"/>
            <a:r>
              <a:rPr lang="en-US"/>
              <a:t>Nivå tre</a:t>
            </a:r>
          </a:p>
          <a:p>
            <a:pPr lvl="3"/>
            <a:r>
              <a:rPr lang="en-US"/>
              <a:t>Nivå fyra</a:t>
            </a:r>
          </a:p>
          <a:p>
            <a:pPr lvl="4"/>
            <a:r>
              <a:rPr lang="en-US"/>
              <a:t>Nivå fem</a:t>
            </a:r>
            <a:endParaRPr lang="sv-SE"/>
          </a:p>
        </p:txBody>
      </p:sp>
      <p:sp>
        <p:nvSpPr>
          <p:cNvPr id="5" name="Platshållare för innehåll 4"/>
          <p:cNvSpPr>
            <a:spLocks noGrp="1"/>
          </p:cNvSpPr>
          <p:nvPr>
            <p:ph sz="quarter" idx="3"/>
          </p:nvPr>
        </p:nvSpPr>
        <p:spPr>
          <a:xfrm>
            <a:off x="358775" y="3913188"/>
            <a:ext cx="4205288" cy="2322512"/>
          </a:xfrm>
        </p:spPr>
        <p:txBody>
          <a:bodyPr/>
          <a:lstStyle/>
          <a:p>
            <a:pPr lvl="0"/>
            <a:r>
              <a:rPr lang="en-US"/>
              <a:t>Klicka här för att ändra format på bakgrundstexten</a:t>
            </a:r>
          </a:p>
          <a:p>
            <a:pPr lvl="1"/>
            <a:r>
              <a:rPr lang="en-US"/>
              <a:t>Nivå två</a:t>
            </a:r>
          </a:p>
          <a:p>
            <a:pPr lvl="2"/>
            <a:r>
              <a:rPr lang="en-US"/>
              <a:t>Nivå tre</a:t>
            </a:r>
          </a:p>
          <a:p>
            <a:pPr lvl="3"/>
            <a:r>
              <a:rPr lang="en-US"/>
              <a:t>Nivå fyra</a:t>
            </a:r>
          </a:p>
          <a:p>
            <a:pPr lvl="4"/>
            <a:r>
              <a:rPr lang="en-US"/>
              <a:t>Nivå fem</a:t>
            </a:r>
            <a:endParaRPr lang="sv-SE"/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716463" y="3913188"/>
            <a:ext cx="4206875" cy="2322512"/>
          </a:xfrm>
        </p:spPr>
        <p:txBody>
          <a:bodyPr/>
          <a:lstStyle/>
          <a:p>
            <a:pPr lvl="0"/>
            <a:r>
              <a:rPr lang="en-US"/>
              <a:t>Klicka här för att ändra format på bakgrundstexten</a:t>
            </a:r>
          </a:p>
          <a:p>
            <a:pPr lvl="1"/>
            <a:r>
              <a:rPr lang="en-US"/>
              <a:t>Nivå två</a:t>
            </a:r>
          </a:p>
          <a:p>
            <a:pPr lvl="2"/>
            <a:r>
              <a:rPr lang="en-US"/>
              <a:t>Nivå tre</a:t>
            </a:r>
          </a:p>
          <a:p>
            <a:pPr lvl="3"/>
            <a:r>
              <a:rPr lang="en-US"/>
              <a:t>Nivå fyra</a:t>
            </a:r>
          </a:p>
          <a:p>
            <a:pPr lvl="4"/>
            <a:r>
              <a:rPr lang="en-US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481614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2F01-24B4-4F1E-8208-8214DE6EC2AA}" type="datetimeFigureOut">
              <a:rPr lang="sv-SE" smtClean="0"/>
              <a:t>2025-10-05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D2362-5FEF-475F-BA49-3757A16D0D0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97642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2F01-24B4-4F1E-8208-8214DE6EC2AA}" type="datetimeFigureOut">
              <a:rPr lang="sv-SE" smtClean="0"/>
              <a:t>2025-10-05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D2362-5FEF-475F-BA49-3757A16D0D0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318341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1pPr>
            <a:lvl2pPr marL="422041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2F01-24B4-4F1E-8208-8214DE6EC2AA}" type="datetimeFigureOut">
              <a:rPr lang="sv-SE" smtClean="0"/>
              <a:t>2025-10-05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D2362-5FEF-475F-BA49-3757A16D0D0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38392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A2C4B-3725-4328-B42D-FE9A7A95A701}" type="datetimeFigureOut">
              <a:rPr lang="sv-SE" smtClean="0"/>
              <a:t>2025-10-05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B9B1E-1AF2-45CE-92A3-93DD5AD74A3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8288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2F01-24B4-4F1E-8208-8214DE6EC2AA}" type="datetimeFigureOut">
              <a:rPr lang="sv-SE" smtClean="0"/>
              <a:t>2025-10-05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D2362-5FEF-475F-BA49-3757A16D0D0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980718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2F01-24B4-4F1E-8208-8214DE6EC2AA}" type="datetimeFigureOut">
              <a:rPr lang="sv-SE" smtClean="0"/>
              <a:t>2025-10-05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D2362-5FEF-475F-BA49-3757A16D0D0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09819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2F01-24B4-4F1E-8208-8214DE6EC2AA}" type="datetimeFigureOut">
              <a:rPr lang="sv-SE" smtClean="0"/>
              <a:t>2025-10-05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D2362-5FEF-475F-BA49-3757A16D0D0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929282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2F01-24B4-4F1E-8208-8214DE6EC2AA}" type="datetimeFigureOut">
              <a:rPr lang="sv-SE" smtClean="0"/>
              <a:t>2025-10-05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D2362-5FEF-475F-BA49-3757A16D0D0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51579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2F01-24B4-4F1E-8208-8214DE6EC2AA}" type="datetimeFigureOut">
              <a:rPr lang="sv-SE" smtClean="0"/>
              <a:t>2025-10-05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D2362-5FEF-475F-BA49-3757A16D0D0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221590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2F01-24B4-4F1E-8208-8214DE6EC2AA}" type="datetimeFigureOut">
              <a:rPr lang="sv-SE" smtClean="0"/>
              <a:t>2025-10-05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D2362-5FEF-475F-BA49-3757A16D0D0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110914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2F01-24B4-4F1E-8208-8214DE6EC2AA}" type="datetimeFigureOut">
              <a:rPr lang="sv-SE" smtClean="0"/>
              <a:t>2025-10-05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D2362-5FEF-475F-BA49-3757A16D0D0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75625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2F01-24B4-4F1E-8208-8214DE6EC2AA}" type="datetimeFigureOut">
              <a:rPr lang="sv-SE" smtClean="0"/>
              <a:t>2025-10-05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D2362-5FEF-475F-BA49-3757A16D0D0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2133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4615"/>
            <a:ext cx="7773988" cy="11445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58776" y="1438277"/>
            <a:ext cx="4205288" cy="4797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463" y="1438277"/>
            <a:ext cx="4206875" cy="4797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532188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r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553200"/>
            <a:ext cx="8610600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73" name="Rectangle 13"/>
          <p:cNvSpPr>
            <a:spLocks noGrp="1" noChangeArrowheads="1"/>
          </p:cNvSpPr>
          <p:nvPr>
            <p:ph type="ctrTitle" sz="quarter"/>
          </p:nvPr>
        </p:nvSpPr>
        <p:spPr>
          <a:xfrm>
            <a:off x="611188" y="404813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501774" name="Rectangle 1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258888" y="2708274"/>
            <a:ext cx="6400800" cy="2549525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67600" y="62484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97F24D3-F8DC-AD41-8AA1-7D2B7E637074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0119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A2C4B-3725-4328-B42D-FE9A7A95A701}" type="datetimeFigureOut">
              <a:rPr lang="sv-SE" smtClean="0"/>
              <a:t>2025-10-05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B9B1E-1AF2-45CE-92A3-93DD5AD74A3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127556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EFAA9C-5136-D948-9C3D-BB8DD99A93D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57371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59DCBB-784C-D84A-82C7-C1358B352D5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7508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F54D73-F8F5-5D49-A858-E4D49608EA5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9091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C27FAF-1875-7D47-A58A-909D7417329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561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ED4973-1E06-3A49-82B4-A0412BA9907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4429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88B6F0-F447-B447-8B4C-5511BAECB31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9675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51385D-247A-A149-9ECA-2E9F15BEE37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90720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v-SE" noProof="0"/>
              <a:t>Klicka på ikonen för att lägga till en bild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E122BB-B5E5-1F4B-95D1-4FCF6E38A96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7997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528BEE-ABB7-B345-83EE-1CED8B86DB5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70819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639E20-7F2D-5A4D-A17B-7E3664A7EF2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9669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A2C4B-3725-4328-B42D-FE9A7A95A701}" type="datetimeFigureOut">
              <a:rPr lang="sv-SE" smtClean="0"/>
              <a:t>2025-10-05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B9B1E-1AF2-45CE-92A3-93DD5AD74A3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21074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Rubrik och diagram eller organisationssc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Platshållare för SmartArt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© 2005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8FDF2-7E71-47E6-86DC-1C00FC8A546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7128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6A9C0-776A-4E0A-97B4-8DF2B338EE6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2025-10-05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3FC5B-5F2B-4ACB-ACB5-ECEA9300DB79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955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6A9C0-776A-4E0A-97B4-8DF2B338EE6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2025-10-05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3FC5B-5F2B-4ACB-ACB5-ECEA9300DB79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9779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6A9C0-776A-4E0A-97B4-8DF2B338EE6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2025-10-05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3FC5B-5F2B-4ACB-ACB5-ECEA9300DB79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636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6A9C0-776A-4E0A-97B4-8DF2B338EE6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2025-10-05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3FC5B-5F2B-4ACB-ACB5-ECEA9300DB79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3616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6A9C0-776A-4E0A-97B4-8DF2B338EE6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2025-10-05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3FC5B-5F2B-4ACB-ACB5-ECEA9300DB79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02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6A9C0-776A-4E0A-97B4-8DF2B338EE6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2025-10-05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3FC5B-5F2B-4ACB-ACB5-ECEA9300DB79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7923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6A9C0-776A-4E0A-97B4-8DF2B338EE6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2025-10-05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3FC5B-5F2B-4ACB-ACB5-ECEA9300DB79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0001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6A9C0-776A-4E0A-97B4-8DF2B338EE6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2025-10-05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3FC5B-5F2B-4ACB-ACB5-ECEA9300DB79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2733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6A9C0-776A-4E0A-97B4-8DF2B338EE6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2025-10-05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3FC5B-5F2B-4ACB-ACB5-ECEA9300DB79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883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A2C4B-3725-4328-B42D-FE9A7A95A701}" type="datetimeFigureOut">
              <a:rPr lang="sv-SE" smtClean="0"/>
              <a:t>2025-10-05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B9B1E-1AF2-45CE-92A3-93DD5AD74A3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997325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6A9C0-776A-4E0A-97B4-8DF2B338EE6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2025-10-05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3FC5B-5F2B-4ACB-ACB5-ECEA9300DB79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7622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6A9C0-776A-4E0A-97B4-8DF2B338EE6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2025-10-05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3FC5B-5F2B-4ACB-ACB5-ECEA9300DB79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7968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675650"/>
          </a:xfrm>
          <a:prstGeom prst="rect">
            <a:avLst/>
          </a:prstGeom>
        </p:spPr>
        <p:txBody>
          <a:bodyPr/>
          <a:lstStyle/>
          <a:p>
            <a:r>
              <a:rPr lang="sv-SE"/>
              <a:t>Drag picture to placeholder or click icon to add</a:t>
            </a:r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0" y="5675650"/>
            <a:ext cx="9144000" cy="12068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448" y="6058353"/>
            <a:ext cx="8201000" cy="629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buNone/>
              <a:defRPr sz="2000" i="1">
                <a:solidFill>
                  <a:srgbClr val="FFFFFF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Click to edit Master subtitle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3364" y="5675650"/>
            <a:ext cx="9147365" cy="0"/>
          </a:xfrm>
          <a:prstGeom prst="line">
            <a:avLst/>
          </a:prstGeom>
          <a:ln w="76200">
            <a:solidFill>
              <a:srgbClr val="FFFA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7012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A2C4B-3725-4328-B42D-FE9A7A95A701}" type="datetimeFigureOut">
              <a:rPr lang="sv-SE" smtClean="0"/>
              <a:t>2025-10-05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B9B1E-1AF2-45CE-92A3-93DD5AD74A3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7959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A2C4B-3725-4328-B42D-FE9A7A95A701}" type="datetimeFigureOut">
              <a:rPr lang="sv-SE" smtClean="0"/>
              <a:t>2025-10-05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B9B1E-1AF2-45CE-92A3-93DD5AD74A3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57398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DA2C4B-3725-4328-B42D-FE9A7A95A701}" type="datetimeFigureOut">
              <a:rPr lang="sv-SE" smtClean="0"/>
              <a:t>2025-10-05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4B9B1E-1AF2-45CE-92A3-93DD5AD74A3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098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420F93DA-3AE2-56E5-3CC2-333443310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7CA1A5D-A353-229C-A807-E2C1B5B050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17BC65F-C0C7-CDF3-8F83-56ADA69DA6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5D6829-1AD1-4F73-A533-9998D64A0B4A}" type="datetimeFigureOut">
              <a:rPr lang="sv-SE" smtClean="0"/>
              <a:t>2025-10-05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1C8C96A-5237-6B47-AB06-CD53EED64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1EC7529-3A3F-6B03-4BD3-A0C063D7FE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1B9E5A-92FD-40DA-9E92-2CB0E516C52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7442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ChangeArrowheads="1"/>
          </p:cNvSpPr>
          <p:nvPr/>
        </p:nvSpPr>
        <p:spPr bwMode="auto">
          <a:xfrm>
            <a:off x="0" y="0"/>
            <a:ext cx="9144000" cy="1258888"/>
          </a:xfrm>
          <a:prstGeom prst="rect">
            <a:avLst/>
          </a:prstGeom>
          <a:gradFill rotWithShape="1">
            <a:gsLst>
              <a:gs pos="0">
                <a:srgbClr val="FF8D1B"/>
              </a:gs>
              <a:gs pos="100000">
                <a:srgbClr val="E85E0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 b="1" dirty="0">
              <a:solidFill>
                <a:schemeClr val="bg1"/>
              </a:solidFill>
              <a:latin typeface="Verdana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1027" name="Picture 3" descr="Logo 72dpi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683000" y="6324600"/>
            <a:ext cx="1752600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0884" name="Text Box 4"/>
          <p:cNvSpPr txBox="1">
            <a:spLocks noChangeArrowheads="1"/>
          </p:cNvSpPr>
          <p:nvPr/>
        </p:nvSpPr>
        <p:spPr bwMode="auto">
          <a:xfrm>
            <a:off x="374650" y="6324600"/>
            <a:ext cx="8769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dirty="0">
                <a:solidFill>
                  <a:schemeClr val="bg2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© Copyright </a:t>
            </a:r>
            <a:r>
              <a:rPr lang="en-US" sz="1400" dirty="0" err="1">
                <a:solidFill>
                  <a:schemeClr val="bg2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Prolore</a:t>
            </a:r>
            <a:r>
              <a:rPr lang="en-US" sz="1400" dirty="0">
                <a:solidFill>
                  <a:schemeClr val="bg2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 2007.					 All Rights Reserved.</a:t>
            </a:r>
          </a:p>
        </p:txBody>
      </p:sp>
      <p:sp>
        <p:nvSpPr>
          <p:cNvPr id="250885" name="Text Box 5"/>
          <p:cNvSpPr txBox="1">
            <a:spLocks noChangeArrowheads="1"/>
          </p:cNvSpPr>
          <p:nvPr/>
        </p:nvSpPr>
        <p:spPr bwMode="auto">
          <a:xfrm>
            <a:off x="228600" y="1447800"/>
            <a:ext cx="8534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600" b="1">
              <a:latin typeface="Verdana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4613"/>
            <a:ext cx="7773988" cy="114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bakgrundsrubriken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5" y="1438275"/>
            <a:ext cx="8564563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075828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812F01-24B4-4F1E-8208-8214DE6EC2AA}" type="datetimeFigureOut">
              <a:rPr lang="sv-SE" smtClean="0"/>
              <a:t>2025-10-05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D2362-5FEF-475F-BA49-3757A16D0D0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83370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xStyles>
    <p:titleStyle>
      <a:lvl1pPr algn="ctr" defTabSz="844083" rtl="0" eaLnBrk="1" latinLnBrk="0" hangingPunct="1">
        <a:spcBef>
          <a:spcPct val="0"/>
        </a:spcBef>
        <a:buNone/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6531" indent="-31653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defTabSz="844083" rtl="0" eaLnBrk="1" latinLnBrk="0" hangingPunct="1">
        <a:spcBef>
          <a:spcPct val="20000"/>
        </a:spcBef>
        <a:buFont typeface="Arial" panose="020B0604020202020204" pitchFamily="34" charset="0"/>
        <a:buChar char="–"/>
        <a:defRPr sz="258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–"/>
        <a:defRPr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»"/>
        <a:defRPr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9" descr="ram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28600" y="6553200"/>
            <a:ext cx="8610600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/>
              <a:t>Klicka här för att ändra format på bakgrundsrubriken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0074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67600" y="62484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97F24D3-F8DC-AD41-8AA1-7D2B7E637074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1548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6A9C0-776A-4E0A-97B4-8DF2B338EE6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2025-10-05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3FC5B-5F2B-4ACB-ACB5-ECEA9300DB79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335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EAF32AF6-4860-90F7-7898-39B9B8049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32" y="0"/>
            <a:ext cx="4574232" cy="6858000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EB09878B-F7D7-0301-DBB4-EB07F201653B}"/>
              </a:ext>
            </a:extLst>
          </p:cNvPr>
          <p:cNvSpPr txBox="1"/>
          <p:nvPr/>
        </p:nvSpPr>
        <p:spPr>
          <a:xfrm>
            <a:off x="3994484" y="633726"/>
            <a:ext cx="5088835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sv-SE" sz="6000" dirty="0">
                <a:solidFill>
                  <a:srgbClr val="A9A9A9"/>
                </a:solidFill>
              </a:rPr>
              <a:t>10,15, 20, 30... </a:t>
            </a:r>
            <a:endParaRPr lang="sv-SE" sz="6000" dirty="0"/>
          </a:p>
        </p:txBody>
      </p:sp>
      <p:pic>
        <p:nvPicPr>
          <p:cNvPr id="6" name="Bildobjekt 5" descr="En bild som visar mönster, kvadrat, pixel, design&#10;&#10;AI-genererat innehåll kan vara felaktigt.">
            <a:extLst>
              <a:ext uri="{FF2B5EF4-FFF2-40B4-BE49-F238E27FC236}">
                <a16:creationId xmlns:a16="http://schemas.microsoft.com/office/drawing/2014/main" id="{B5605DB4-9CF4-E09C-6599-99A053427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171" y="2226865"/>
            <a:ext cx="2533343" cy="2533343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EAD530E8-1300-33D6-130F-230FC509E83E}"/>
              </a:ext>
            </a:extLst>
          </p:cNvPr>
          <p:cNvSpPr txBox="1"/>
          <p:nvPr/>
        </p:nvSpPr>
        <p:spPr>
          <a:xfrm rot="5400000">
            <a:off x="7111507" y="3031872"/>
            <a:ext cx="253334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sv-SE" sz="2700" dirty="0">
                <a:solidFill>
                  <a:prstClr val="black"/>
                </a:solidFill>
                <a:latin typeface="Aptos" panose="02110004020202020204"/>
              </a:rPr>
              <a:t>Jonas Hermansson</a:t>
            </a:r>
          </a:p>
        </p:txBody>
      </p:sp>
      <p:pic>
        <p:nvPicPr>
          <p:cNvPr id="9" name="Bildobjekt 8" descr="En bild som visar text, clipart&#10;&#10;Automatiskt genererad beskrivning">
            <a:extLst>
              <a:ext uri="{FF2B5EF4-FFF2-40B4-BE49-F238E27FC236}">
                <a16:creationId xmlns:a16="http://schemas.microsoft.com/office/drawing/2014/main" id="{485C7332-57DF-131D-216E-A6E7635DA82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548" y="5852997"/>
            <a:ext cx="2399550" cy="4655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8012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096655"/>
            <a:ext cx="8368328" cy="1931153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63" y="132683"/>
            <a:ext cx="9357762" cy="7018323"/>
          </a:xfrm>
          <a:prstGeom prst="rect">
            <a:avLst/>
          </a:prstGeom>
          <a:ln w="180975">
            <a:solidFill>
              <a:schemeClr val="tx1"/>
            </a:solidFill>
          </a:ln>
        </p:spPr>
      </p:pic>
      <p:sp>
        <p:nvSpPr>
          <p:cNvPr id="7" name="textruta 6"/>
          <p:cNvSpPr txBox="1"/>
          <p:nvPr/>
        </p:nvSpPr>
        <p:spPr>
          <a:xfrm>
            <a:off x="0" y="2697842"/>
            <a:ext cx="9357762" cy="660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44083"/>
            <a:r>
              <a:rPr lang="sv-SE" sz="3692" b="1" dirty="0">
                <a:solidFill>
                  <a:prstClr val="black"/>
                </a:solidFill>
                <a:latin typeface="Calibri"/>
              </a:rPr>
              <a:t> </a:t>
            </a:r>
            <a:r>
              <a:rPr lang="sv-SE" sz="3692" b="1" dirty="0">
                <a:solidFill>
                  <a:srgbClr val="F79646">
                    <a:lumMod val="75000"/>
                  </a:srgbClr>
                </a:solidFill>
                <a:latin typeface="Arial Narrow" panose="020B0606020202030204" pitchFamily="34" charset="0"/>
              </a:rPr>
              <a:t>Vad är kvalitet och hur testar vi det?</a:t>
            </a:r>
            <a:endParaRPr lang="sv-SE" sz="2585" b="1" dirty="0">
              <a:solidFill>
                <a:srgbClr val="F79646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4" t="32210" r="12433" b="1982"/>
          <a:stretch/>
        </p:blipFill>
        <p:spPr>
          <a:xfrm>
            <a:off x="6105107" y="4433911"/>
            <a:ext cx="2658758" cy="19854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ruta 8"/>
          <p:cNvSpPr txBox="1"/>
          <p:nvPr/>
        </p:nvSpPr>
        <p:spPr>
          <a:xfrm>
            <a:off x="6105107" y="5783727"/>
            <a:ext cx="2644195" cy="660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44083"/>
            <a:r>
              <a:rPr lang="sv-SE" sz="2215" dirty="0">
                <a:solidFill>
                  <a:prstClr val="black"/>
                </a:solidFill>
                <a:latin typeface="Arial Narrow" panose="020B0606020202030204" pitchFamily="34" charset="0"/>
              </a:rPr>
              <a:t>Jonas Hermansson</a:t>
            </a:r>
          </a:p>
          <a:p>
            <a:pPr algn="ctr" defTabSz="844083"/>
            <a:r>
              <a:rPr lang="sv-SE" sz="1477" dirty="0">
                <a:solidFill>
                  <a:prstClr val="black"/>
                </a:solidFill>
                <a:latin typeface="Arial Narrow" panose="020B0606020202030204" pitchFamily="34" charset="0"/>
              </a:rPr>
              <a:t>jonas.hermansson@inceptive.se</a:t>
            </a:r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4" t="32210" r="12433" b="1982"/>
          <a:stretch/>
        </p:blipFill>
        <p:spPr>
          <a:xfrm>
            <a:off x="3309091" y="4432596"/>
            <a:ext cx="2658758" cy="19854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7" t="33686" r="14062" b="3814"/>
          <a:stretch/>
        </p:blipFill>
        <p:spPr>
          <a:xfrm>
            <a:off x="3309090" y="4426034"/>
            <a:ext cx="2658757" cy="199406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ruta 10"/>
          <p:cNvSpPr txBox="1"/>
          <p:nvPr/>
        </p:nvSpPr>
        <p:spPr>
          <a:xfrm>
            <a:off x="3349449" y="5782412"/>
            <a:ext cx="2644195" cy="660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44083"/>
            <a:r>
              <a:rPr lang="sv-SE" sz="2215" dirty="0">
                <a:solidFill>
                  <a:prstClr val="black"/>
                </a:solidFill>
                <a:latin typeface="Arial Narrow" panose="020B0606020202030204" pitchFamily="34" charset="0"/>
              </a:rPr>
              <a:t>Anna Odhner</a:t>
            </a:r>
          </a:p>
          <a:p>
            <a:pPr algn="ctr" defTabSz="844083"/>
            <a:r>
              <a:rPr lang="sv-SE" sz="1477" dirty="0">
                <a:solidFill>
                  <a:prstClr val="black"/>
                </a:solidFill>
                <a:latin typeface="Arial Narrow" panose="020B0606020202030204" pitchFamily="34" charset="0"/>
              </a:rPr>
              <a:t>Anna.odhner@inceptive.se</a:t>
            </a:r>
          </a:p>
        </p:txBody>
      </p:sp>
      <p:sp>
        <p:nvSpPr>
          <p:cNvPr id="5" name="textruta 4"/>
          <p:cNvSpPr txBox="1"/>
          <p:nvPr/>
        </p:nvSpPr>
        <p:spPr>
          <a:xfrm rot="19096245">
            <a:off x="3253879" y="4920843"/>
            <a:ext cx="1449564" cy="3481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844083"/>
            <a:r>
              <a:rPr lang="sv-SE" sz="1662" b="1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Kvalitetscoach</a:t>
            </a:r>
          </a:p>
        </p:txBody>
      </p:sp>
      <p:sp>
        <p:nvSpPr>
          <p:cNvPr id="12" name="textruta 11"/>
          <p:cNvSpPr txBox="1"/>
          <p:nvPr/>
        </p:nvSpPr>
        <p:spPr>
          <a:xfrm rot="19096245">
            <a:off x="6133930" y="4921056"/>
            <a:ext cx="1449564" cy="3481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844083"/>
            <a:r>
              <a:rPr lang="sv-SE" sz="1662" b="1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Kvalitetscoach</a:t>
            </a:r>
          </a:p>
        </p:txBody>
      </p:sp>
    </p:spTree>
    <p:extLst>
      <p:ext uri="{BB962C8B-B14F-4D97-AF65-F5344CB8AC3E}">
        <p14:creationId xmlns:p14="http://schemas.microsoft.com/office/powerpoint/2010/main" val="3355044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93" y="263769"/>
            <a:ext cx="8440615" cy="633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75" y="6087757"/>
            <a:ext cx="1918674" cy="38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46911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" y="-27384"/>
            <a:ext cx="9144000" cy="6329939"/>
          </a:xfrm>
          <a:prstGeom prst="rect">
            <a:avLst/>
          </a:prstGeom>
        </p:spPr>
      </p:pic>
      <p:sp>
        <p:nvSpPr>
          <p:cNvPr id="3061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Vara medvetet provokativ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75" y="6087757"/>
            <a:ext cx="1918674" cy="38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9786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585992-3817-5C0E-26BE-ABAE23307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>
            <a:extLst>
              <a:ext uri="{FF2B5EF4-FFF2-40B4-BE49-F238E27FC236}">
                <a16:creationId xmlns:a16="http://schemas.microsoft.com/office/drawing/2014/main" id="{87414696-B7B1-9FA9-CF4F-E8EA93A3D7D0}"/>
              </a:ext>
            </a:extLst>
          </p:cNvPr>
          <p:cNvSpPr txBox="1"/>
          <p:nvPr/>
        </p:nvSpPr>
        <p:spPr>
          <a:xfrm>
            <a:off x="3143894" y="1122536"/>
            <a:ext cx="5930598" cy="1015663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sv-SE" sz="6000" dirty="0">
                <a:solidFill>
                  <a:srgbClr val="A9A9A9"/>
                </a:solidFill>
              </a:rPr>
              <a:t>Blir det något 33?</a:t>
            </a:r>
            <a:endParaRPr lang="sv-SE" sz="6000" dirty="0"/>
          </a:p>
        </p:txBody>
      </p:sp>
      <p:pic>
        <p:nvPicPr>
          <p:cNvPr id="7" name="Bildobjekt 6" descr="En bild som visar text, clipart&#10;&#10;Automatiskt genererad beskrivning">
            <a:extLst>
              <a:ext uri="{FF2B5EF4-FFF2-40B4-BE49-F238E27FC236}">
                <a16:creationId xmlns:a16="http://schemas.microsoft.com/office/drawing/2014/main" id="{DBD3A19E-E8B5-CD5F-CD24-341F9681EC3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548" y="5852997"/>
            <a:ext cx="2399550" cy="4655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3016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1.bp.blogspot.com/-8PJpGecqEhk/UBriboZVhLI/AAAAAAAAAL4/sq72cQRbUd4/s1600/hate+pics+(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" y="-16739"/>
            <a:ext cx="9144000" cy="634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ubtitle 15"/>
          <p:cNvSpPr>
            <a:spLocks noGrp="1"/>
          </p:cNvSpPr>
          <p:nvPr>
            <p:ph type="subTitle" idx="1"/>
          </p:nvPr>
        </p:nvSpPr>
        <p:spPr>
          <a:xfrm>
            <a:off x="0" y="1628800"/>
            <a:ext cx="9142044" cy="529117"/>
          </a:xfrm>
          <a:solidFill>
            <a:schemeClr val="tx1"/>
          </a:solidFill>
        </p:spPr>
        <p:txBody>
          <a:bodyPr anchor="ctr"/>
          <a:lstStyle/>
          <a:p>
            <a:pPr algn="ctr"/>
            <a:r>
              <a:rPr lang="en-GB" dirty="0" err="1"/>
              <a:t>Testaren</a:t>
            </a:r>
            <a:r>
              <a:rPr lang="en-GB" dirty="0"/>
              <a:t> </a:t>
            </a:r>
            <a:r>
              <a:rPr lang="en-GB" dirty="0" err="1"/>
              <a:t>är</a:t>
            </a:r>
            <a:r>
              <a:rPr lang="en-GB" dirty="0"/>
              <a:t> </a:t>
            </a:r>
            <a:r>
              <a:rPr lang="en-GB" dirty="0" err="1"/>
              <a:t>död</a:t>
            </a:r>
            <a:r>
              <a:rPr lang="en-GB" dirty="0"/>
              <a:t>, </a:t>
            </a:r>
            <a:r>
              <a:rPr lang="en-GB" dirty="0" err="1"/>
              <a:t>länge</a:t>
            </a:r>
            <a:r>
              <a:rPr lang="en-GB" dirty="0"/>
              <a:t> </a:t>
            </a:r>
            <a:r>
              <a:rPr lang="en-GB" dirty="0" err="1"/>
              <a:t>leve</a:t>
            </a:r>
            <a:r>
              <a:rPr lang="en-GB" dirty="0"/>
              <a:t> </a:t>
            </a:r>
            <a:r>
              <a:rPr lang="en-GB" dirty="0" err="1"/>
              <a:t>testaren</a:t>
            </a:r>
            <a:r>
              <a:rPr lang="en-GB" dirty="0"/>
              <a:t> 2013– Jonas Hermansson</a:t>
            </a:r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6468715"/>
            <a:ext cx="2877978" cy="370723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635896" y="332656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801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Sparka däck!</a:t>
            </a:r>
          </a:p>
        </p:txBody>
      </p:sp>
      <p:pic>
        <p:nvPicPr>
          <p:cNvPr id="3074" name="Picture 2" descr="http://1.bp.blogspot.com/-QwnTpXASHw0/TwIk8o2kVpI/AAAAAAAABiI/MeKzbMf9NKg/s320/imagesCAEC33R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420888"/>
            <a:ext cx="3672408" cy="20699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Marker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259" t="6760" r="61096" b="4975"/>
          <a:stretch/>
        </p:blipFill>
        <p:spPr bwMode="auto">
          <a:xfrm rot="13240812">
            <a:off x="-336324" y="-2631682"/>
            <a:ext cx="25054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4744" y="6429396"/>
            <a:ext cx="1571636" cy="2462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42585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04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itle 15"/>
          <p:cNvSpPr>
            <a:spLocks noGrp="1"/>
          </p:cNvSpPr>
          <p:nvPr>
            <p:ph type="subTitle" idx="1"/>
          </p:nvPr>
        </p:nvSpPr>
        <p:spPr>
          <a:xfrm>
            <a:off x="1956" y="3068960"/>
            <a:ext cx="9142044" cy="529117"/>
          </a:xfrm>
          <a:solidFill>
            <a:schemeClr val="tx1"/>
          </a:solidFill>
        </p:spPr>
        <p:txBody>
          <a:bodyPr anchor="ctr"/>
          <a:lstStyle/>
          <a:p>
            <a:pPr algn="ctr"/>
            <a:r>
              <a:rPr lang="en-US" i="0" dirty="0" err="1"/>
              <a:t>Testaren</a:t>
            </a:r>
            <a:r>
              <a:rPr lang="en-US" i="0" dirty="0"/>
              <a:t> </a:t>
            </a:r>
            <a:r>
              <a:rPr lang="en-US" i="0" dirty="0" err="1"/>
              <a:t>är</a:t>
            </a:r>
            <a:r>
              <a:rPr lang="en-US" i="0" dirty="0"/>
              <a:t> </a:t>
            </a:r>
            <a:r>
              <a:rPr lang="en-US" i="0" dirty="0" err="1"/>
              <a:t>död</a:t>
            </a:r>
            <a:r>
              <a:rPr lang="en-US" i="0" dirty="0"/>
              <a:t>, </a:t>
            </a:r>
            <a:r>
              <a:rPr lang="en-US" i="0" dirty="0" err="1"/>
              <a:t>länge</a:t>
            </a:r>
            <a:r>
              <a:rPr lang="en-US" i="0" dirty="0"/>
              <a:t> </a:t>
            </a:r>
            <a:r>
              <a:rPr lang="en-US" i="0" dirty="0" err="1"/>
              <a:t>leve</a:t>
            </a:r>
            <a:r>
              <a:rPr lang="en-US" i="0" dirty="0"/>
              <a:t> </a:t>
            </a:r>
            <a:r>
              <a:rPr lang="en-US" i="0" dirty="0" err="1"/>
              <a:t>kvalitetscoachen</a:t>
            </a:r>
            <a:r>
              <a:rPr lang="en-US" i="0" dirty="0"/>
              <a:t>! </a:t>
            </a:r>
            <a:r>
              <a:rPr lang="en-GB" dirty="0"/>
              <a:t>– Jonas Hermansson</a:t>
            </a:r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6468715"/>
            <a:ext cx="2877978" cy="37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45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AutoShape 2" descr="Tombstone Generator @ jjchandler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58" y="0"/>
            <a:ext cx="91821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98239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35C887-4D4E-6918-2D32-C179A2F60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clipart&#10;&#10;Automatiskt genererad beskrivning">
            <a:extLst>
              <a:ext uri="{FF2B5EF4-FFF2-40B4-BE49-F238E27FC236}">
                <a16:creationId xmlns:a16="http://schemas.microsoft.com/office/drawing/2014/main" id="{479C8918-FA05-9BCF-0573-DA71032931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548" y="5852997"/>
            <a:ext cx="2399550" cy="465563"/>
          </a:xfrm>
          <a:prstGeom prst="rect">
            <a:avLst/>
          </a:prstGeom>
          <a:noFill/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F6CF7A56-90ED-3185-D185-ADE4C20678F7}"/>
              </a:ext>
            </a:extLst>
          </p:cNvPr>
          <p:cNvSpPr txBox="1"/>
          <p:nvPr/>
        </p:nvSpPr>
        <p:spPr>
          <a:xfrm>
            <a:off x="5013510" y="1195557"/>
            <a:ext cx="4130490" cy="1015663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sv-SE" sz="6000" dirty="0">
                <a:solidFill>
                  <a:srgbClr val="A9A9A9"/>
                </a:solidFill>
              </a:rPr>
              <a:t>Arbetslösa?</a:t>
            </a:r>
            <a:endParaRPr lang="sv-SE" sz="6000" dirty="0"/>
          </a:p>
        </p:txBody>
      </p:sp>
      <p:pic>
        <p:nvPicPr>
          <p:cNvPr id="3" name="Bildobjekt 2" descr="En bild som visar klädsel, handskrift, person, person&#10;&#10;AI-genererat innehåll kan vara felaktigt.">
            <a:extLst>
              <a:ext uri="{FF2B5EF4-FFF2-40B4-BE49-F238E27FC236}">
                <a16:creationId xmlns:a16="http://schemas.microsoft.com/office/drawing/2014/main" id="{4665B56B-50B8-3392-C7AC-DE302A3F7D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2014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AC5FA4-CE3D-222D-1A89-96A07E344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>
            <a:extLst>
              <a:ext uri="{FF2B5EF4-FFF2-40B4-BE49-F238E27FC236}">
                <a16:creationId xmlns:a16="http://schemas.microsoft.com/office/drawing/2014/main" id="{C8571348-5A9B-6725-2A32-845CFC340BDD}"/>
              </a:ext>
            </a:extLst>
          </p:cNvPr>
          <p:cNvSpPr txBox="1"/>
          <p:nvPr/>
        </p:nvSpPr>
        <p:spPr>
          <a:xfrm>
            <a:off x="3143894" y="1122536"/>
            <a:ext cx="5930598" cy="1015663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sv-SE" sz="6000" dirty="0">
                <a:solidFill>
                  <a:srgbClr val="A9A9A9"/>
                </a:solidFill>
              </a:rPr>
              <a:t>Blir det något 33?</a:t>
            </a:r>
            <a:endParaRPr lang="sv-SE" sz="6000" dirty="0"/>
          </a:p>
        </p:txBody>
      </p:sp>
      <p:pic>
        <p:nvPicPr>
          <p:cNvPr id="2" name="Bildobjekt 1" descr="En bild som visar text, clipart&#10;&#10;Automatiskt genererad beskrivning">
            <a:extLst>
              <a:ext uri="{FF2B5EF4-FFF2-40B4-BE49-F238E27FC236}">
                <a16:creationId xmlns:a16="http://schemas.microsoft.com/office/drawing/2014/main" id="{2F20A880-A6B9-EA0F-617A-E254A85EFAC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548" y="5852997"/>
            <a:ext cx="2399550" cy="4655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045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762801-6DF1-BDE8-A1FC-718770421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Människoansikte, person, ögonbryn, Panna&#10;&#10;AI-genererat innehåll kan vara felaktigt.">
            <a:extLst>
              <a:ext uri="{FF2B5EF4-FFF2-40B4-BE49-F238E27FC236}">
                <a16:creationId xmlns:a16="http://schemas.microsoft.com/office/drawing/2014/main" id="{994DB508-ADF5-1666-782A-75BED114E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6767DBE3-1A6E-15A2-B83C-3DB40E07D11A}"/>
              </a:ext>
            </a:extLst>
          </p:cNvPr>
          <p:cNvSpPr txBox="1"/>
          <p:nvPr/>
        </p:nvSpPr>
        <p:spPr>
          <a:xfrm>
            <a:off x="3565165" y="747226"/>
            <a:ext cx="5578835" cy="1015663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sv-SE" sz="6000" dirty="0">
                <a:solidFill>
                  <a:srgbClr val="A9A9A9"/>
                </a:solidFill>
              </a:rPr>
              <a:t>10 års firande!!!!</a:t>
            </a:r>
            <a:endParaRPr lang="sv-SE" sz="6000" dirty="0"/>
          </a:p>
        </p:txBody>
      </p:sp>
      <p:pic>
        <p:nvPicPr>
          <p:cNvPr id="9" name="Bildobjekt 8" descr="En bild som visar text, clipart&#10;&#10;Automatiskt genererad beskrivning">
            <a:extLst>
              <a:ext uri="{FF2B5EF4-FFF2-40B4-BE49-F238E27FC236}">
                <a16:creationId xmlns:a16="http://schemas.microsoft.com/office/drawing/2014/main" id="{F7DAC937-BFF3-2717-23D5-A1A5F648489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548" y="5852997"/>
            <a:ext cx="2399550" cy="4655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29130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32138F-82EE-26DF-7543-E45CB6E44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klädsel, person, person, inomhus&#10;&#10;AI-genererat innehåll kan vara felaktigt.">
            <a:extLst>
              <a:ext uri="{FF2B5EF4-FFF2-40B4-BE49-F238E27FC236}">
                <a16:creationId xmlns:a16="http://schemas.microsoft.com/office/drawing/2014/main" id="{347A7C86-F88B-F32B-12B8-F50934255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9" b="4735"/>
          <a:stretch>
            <a:fillRect/>
          </a:stretch>
        </p:blipFill>
        <p:spPr>
          <a:xfrm>
            <a:off x="-1" y="-1"/>
            <a:ext cx="5247862" cy="6867855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83239797-92AC-B461-A321-AA49574D3073}"/>
              </a:ext>
            </a:extLst>
          </p:cNvPr>
          <p:cNvSpPr txBox="1"/>
          <p:nvPr/>
        </p:nvSpPr>
        <p:spPr>
          <a:xfrm>
            <a:off x="3714526" y="473696"/>
            <a:ext cx="5200270" cy="1015663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sv-SE" sz="6000" dirty="0">
                <a:solidFill>
                  <a:srgbClr val="A9A9A9"/>
                </a:solidFill>
              </a:rPr>
              <a:t>Ja, det blir 33!!!</a:t>
            </a:r>
            <a:endParaRPr lang="sv-SE" sz="6000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B6987379-FE68-3EE8-338B-F3879EFBE50D}"/>
              </a:ext>
            </a:extLst>
          </p:cNvPr>
          <p:cNvSpPr txBox="1"/>
          <p:nvPr/>
        </p:nvSpPr>
        <p:spPr>
          <a:xfrm>
            <a:off x="3305670" y="3429000"/>
            <a:ext cx="5838330" cy="1015663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sv-SE" sz="6000" dirty="0">
                <a:solidFill>
                  <a:srgbClr val="A9A9A9"/>
                </a:solidFill>
              </a:rPr>
              <a:t>För dem som vill!</a:t>
            </a:r>
            <a:endParaRPr lang="sv-SE" sz="6000" dirty="0"/>
          </a:p>
        </p:txBody>
      </p:sp>
      <p:pic>
        <p:nvPicPr>
          <p:cNvPr id="8" name="Bildobjekt 7" descr="En bild som visar text, clipart&#10;&#10;Automatiskt genererad beskrivning">
            <a:extLst>
              <a:ext uri="{FF2B5EF4-FFF2-40B4-BE49-F238E27FC236}">
                <a16:creationId xmlns:a16="http://schemas.microsoft.com/office/drawing/2014/main" id="{239AF030-5C87-1D94-E719-AABD6F3A41C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548" y="5852997"/>
            <a:ext cx="2399550" cy="4655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05525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A90818-CB55-00D4-8103-5AEFCF945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clipart&#10;&#10;Automatiskt genererad beskrivning">
            <a:extLst>
              <a:ext uri="{FF2B5EF4-FFF2-40B4-BE49-F238E27FC236}">
                <a16:creationId xmlns:a16="http://schemas.microsoft.com/office/drawing/2014/main" id="{1C83D051-9D6D-D107-8ACD-11EF00BC969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112" y="6257194"/>
            <a:ext cx="2168727" cy="420778"/>
          </a:xfrm>
          <a:prstGeom prst="rect">
            <a:avLst/>
          </a:prstGeom>
          <a:noFill/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78000980-30DC-B97F-C60B-57F3E4CB4E92}"/>
              </a:ext>
            </a:extLst>
          </p:cNvPr>
          <p:cNvSpPr txBox="1"/>
          <p:nvPr/>
        </p:nvSpPr>
        <p:spPr>
          <a:xfrm>
            <a:off x="6367670" y="678722"/>
            <a:ext cx="2759538" cy="1015663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0" b="0" i="0" u="none" strike="noStrike" kern="1200" cap="none" spc="0" normalizeH="0" baseline="0" noProof="0" dirty="0">
                <a:ln>
                  <a:noFill/>
                </a:ln>
                <a:solidFill>
                  <a:srgbClr val="A9A9A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Agenter</a:t>
            </a:r>
            <a:endParaRPr kumimoji="0" lang="sv-SE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Bildobjekt 5" descr="En bild som visar text, skärmbild, Teckensnitt, Grafik&#10;&#10;AI-genererat innehåll kan vara felaktigt.">
            <a:extLst>
              <a:ext uri="{FF2B5EF4-FFF2-40B4-BE49-F238E27FC236}">
                <a16:creationId xmlns:a16="http://schemas.microsoft.com/office/drawing/2014/main" id="{76D5AAB8-718E-1C62-2062-428FA53B65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7" name="AutoShape 2" descr="Image of ">
            <a:extLst>
              <a:ext uri="{FF2B5EF4-FFF2-40B4-BE49-F238E27FC236}">
                <a16:creationId xmlns:a16="http://schemas.microsoft.com/office/drawing/2014/main" id="{BC297707-6E52-4933-4ACC-12CDAC3CC2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8AE642D9-DD16-7655-8FB9-BE1849AF8513}"/>
              </a:ext>
            </a:extLst>
          </p:cNvPr>
          <p:cNvSpPr txBox="1"/>
          <p:nvPr/>
        </p:nvSpPr>
        <p:spPr>
          <a:xfrm>
            <a:off x="5112704" y="875908"/>
            <a:ext cx="4031296" cy="1015663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0" b="0" i="0" u="none" strike="noStrike" kern="1200" cap="none" spc="0" normalizeH="0" baseline="0" noProof="0" dirty="0">
                <a:ln>
                  <a:noFill/>
                </a:ln>
                <a:solidFill>
                  <a:srgbClr val="A9A9A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Multi-Agent</a:t>
            </a:r>
            <a:endParaRPr kumimoji="0" lang="sv-SE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908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E86609-36D0-22D2-D39F-136764D0F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inomhus, skärmbild, bord, klädsel&#10;&#10;AI-genererat innehåll kan vara felaktigt.">
            <a:extLst>
              <a:ext uri="{FF2B5EF4-FFF2-40B4-BE49-F238E27FC236}">
                <a16:creationId xmlns:a16="http://schemas.microsoft.com/office/drawing/2014/main" id="{52134F15-E510-5CB4-657D-5286EED5BC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36"/>
          <a:stretch>
            <a:fillRect/>
          </a:stretch>
        </p:blipFill>
        <p:spPr>
          <a:xfrm>
            <a:off x="0" y="0"/>
            <a:ext cx="5453270" cy="6860056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5F784D1C-436F-FBDD-64D4-7410DA0421B6}"/>
              </a:ext>
            </a:extLst>
          </p:cNvPr>
          <p:cNvSpPr txBox="1"/>
          <p:nvPr/>
        </p:nvSpPr>
        <p:spPr>
          <a:xfrm>
            <a:off x="4636879" y="910634"/>
            <a:ext cx="4442242" cy="1015663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sv-SE" sz="6000" dirty="0">
                <a:solidFill>
                  <a:srgbClr val="A9A9A9"/>
                </a:solidFill>
              </a:rPr>
              <a:t>Vibe </a:t>
            </a:r>
            <a:r>
              <a:rPr lang="sv-SE" sz="6000" dirty="0" err="1">
                <a:solidFill>
                  <a:srgbClr val="A9A9A9"/>
                </a:solidFill>
              </a:rPr>
              <a:t>coding</a:t>
            </a:r>
            <a:r>
              <a:rPr lang="sv-SE" sz="6000" dirty="0">
                <a:solidFill>
                  <a:srgbClr val="A9A9A9"/>
                </a:solidFill>
              </a:rPr>
              <a:t>?</a:t>
            </a:r>
            <a:endParaRPr lang="sv-SE" sz="6000" dirty="0"/>
          </a:p>
        </p:txBody>
      </p:sp>
      <p:pic>
        <p:nvPicPr>
          <p:cNvPr id="7" name="Bildobjekt 6" descr="En bild som visar text, clipart&#10;&#10;Automatiskt genererad beskrivning">
            <a:extLst>
              <a:ext uri="{FF2B5EF4-FFF2-40B4-BE49-F238E27FC236}">
                <a16:creationId xmlns:a16="http://schemas.microsoft.com/office/drawing/2014/main" id="{668801BE-B292-3528-73A6-3F100FC14D3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548" y="5852997"/>
            <a:ext cx="2399550" cy="4655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98365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BCD2CE-2B8E-7FCC-3152-0CB813181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konst, skärmbild, inomhus, teknik&#10;&#10;AI-genererat innehåll kan vara felaktigt.">
            <a:extLst>
              <a:ext uri="{FF2B5EF4-FFF2-40B4-BE49-F238E27FC236}">
                <a16:creationId xmlns:a16="http://schemas.microsoft.com/office/drawing/2014/main" id="{B803A319-FF47-9EDB-4732-D18B9A923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1DFC906E-B955-079A-3DBE-398ECC4289FA}"/>
              </a:ext>
            </a:extLst>
          </p:cNvPr>
          <p:cNvSpPr txBox="1"/>
          <p:nvPr/>
        </p:nvSpPr>
        <p:spPr>
          <a:xfrm>
            <a:off x="3680075" y="744982"/>
            <a:ext cx="5375189" cy="1015663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sv-SE" sz="6000" dirty="0">
                <a:solidFill>
                  <a:srgbClr val="A9A9A9"/>
                </a:solidFill>
              </a:rPr>
              <a:t>AI – Enginering?</a:t>
            </a:r>
            <a:endParaRPr lang="sv-SE" sz="6000" dirty="0"/>
          </a:p>
        </p:txBody>
      </p:sp>
      <p:pic>
        <p:nvPicPr>
          <p:cNvPr id="2" name="Bildobjekt 1" descr="En bild som visar text, clipart&#10;&#10;Automatiskt genererad beskrivning">
            <a:extLst>
              <a:ext uri="{FF2B5EF4-FFF2-40B4-BE49-F238E27FC236}">
                <a16:creationId xmlns:a16="http://schemas.microsoft.com/office/drawing/2014/main" id="{D341324A-B0C8-2EB0-4EC0-7E04A98784B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548" y="5852997"/>
            <a:ext cx="2399550" cy="4655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5986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F6D845-EE07-F247-F248-37B3EEE53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skyskrapa, skärmbild, stad, utomhus&#10;&#10;AI-genererat innehåll kan vara felaktigt.">
            <a:extLst>
              <a:ext uri="{FF2B5EF4-FFF2-40B4-BE49-F238E27FC236}">
                <a16:creationId xmlns:a16="http://schemas.microsoft.com/office/drawing/2014/main" id="{9102D780-8633-1E28-1B2A-0E9EB3BEB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73DB90D8-F13D-26FF-3CF9-6AF97D082A11}"/>
              </a:ext>
            </a:extLst>
          </p:cNvPr>
          <p:cNvSpPr txBox="1"/>
          <p:nvPr/>
        </p:nvSpPr>
        <p:spPr>
          <a:xfrm>
            <a:off x="3551507" y="837747"/>
            <a:ext cx="5592493" cy="1015663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sv-SE" sz="6000" dirty="0">
                <a:solidFill>
                  <a:srgbClr val="A9A9A9"/>
                </a:solidFill>
              </a:rPr>
              <a:t>AI – Förvaltning?</a:t>
            </a:r>
            <a:endParaRPr lang="sv-SE" sz="6000" dirty="0"/>
          </a:p>
        </p:txBody>
      </p:sp>
      <p:pic>
        <p:nvPicPr>
          <p:cNvPr id="2" name="Bildobjekt 1" descr="En bild som visar text, clipart&#10;&#10;Automatiskt genererad beskrivning">
            <a:extLst>
              <a:ext uri="{FF2B5EF4-FFF2-40B4-BE49-F238E27FC236}">
                <a16:creationId xmlns:a16="http://schemas.microsoft.com/office/drawing/2014/main" id="{24A39F33-E27B-F9A9-F00A-205AFEC80C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548" y="5852997"/>
            <a:ext cx="2399550" cy="4655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80051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10FB6D-50C2-4EA6-B638-D0FC367E0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text, Dans, tecknad serie&#10;&#10;AI-genererat innehåll kan vara felaktigt.">
            <a:extLst>
              <a:ext uri="{FF2B5EF4-FFF2-40B4-BE49-F238E27FC236}">
                <a16:creationId xmlns:a16="http://schemas.microsoft.com/office/drawing/2014/main" id="{8BC4C5F0-5B04-04D8-823D-D2000D4D1B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8" b="7866"/>
          <a:stretch>
            <a:fillRect/>
          </a:stretch>
        </p:blipFill>
        <p:spPr>
          <a:xfrm>
            <a:off x="-1" y="0"/>
            <a:ext cx="5247861" cy="6887540"/>
          </a:xfrm>
          <a:prstGeom prst="rect">
            <a:avLst/>
          </a:prstGeom>
        </p:spPr>
      </p:pic>
      <p:pic>
        <p:nvPicPr>
          <p:cNvPr id="10" name="Bildobjekt 9" descr="En bild som visar text, clipart&#10;&#10;Automatiskt genererad beskrivning">
            <a:extLst>
              <a:ext uri="{FF2B5EF4-FFF2-40B4-BE49-F238E27FC236}">
                <a16:creationId xmlns:a16="http://schemas.microsoft.com/office/drawing/2014/main" id="{07E0A561-096E-96D9-77F6-4EAB64AD862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548" y="5852997"/>
            <a:ext cx="2399550" cy="465563"/>
          </a:xfrm>
          <a:prstGeom prst="rect">
            <a:avLst/>
          </a:prstGeom>
          <a:noFill/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B64B0A1F-8903-F480-FB56-EA18368186A5}"/>
              </a:ext>
            </a:extLst>
          </p:cNvPr>
          <p:cNvSpPr txBox="1"/>
          <p:nvPr/>
        </p:nvSpPr>
        <p:spPr>
          <a:xfrm>
            <a:off x="4536841" y="3138471"/>
            <a:ext cx="4607159" cy="193899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sv-SE" sz="6000" dirty="0">
                <a:solidFill>
                  <a:srgbClr val="A9A9A9"/>
                </a:solidFill>
              </a:rPr>
              <a:t>Testare, nej</a:t>
            </a:r>
            <a:br>
              <a:rPr lang="sv-SE" sz="6000" dirty="0">
                <a:solidFill>
                  <a:srgbClr val="A9A9A9"/>
                </a:solidFill>
              </a:rPr>
            </a:br>
            <a:r>
              <a:rPr lang="sv-SE" sz="6000" dirty="0">
                <a:solidFill>
                  <a:srgbClr val="A9A9A9"/>
                </a:solidFill>
              </a:rPr>
              <a:t>AI –Tämjare!!!</a:t>
            </a:r>
            <a:endParaRPr lang="sv-SE" sz="6000" dirty="0"/>
          </a:p>
        </p:txBody>
      </p:sp>
    </p:spTree>
    <p:extLst>
      <p:ext uri="{BB962C8B-B14F-4D97-AF65-F5344CB8AC3E}">
        <p14:creationId xmlns:p14="http://schemas.microsoft.com/office/powerpoint/2010/main" val="2815061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05B86E-6465-4900-977D-5321702B4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E7B700AC-54BE-AAFB-1085-5D6541F03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32" y="0"/>
            <a:ext cx="4574232" cy="6858000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97D70432-740B-E224-2988-CA5F4F8AA436}"/>
              </a:ext>
            </a:extLst>
          </p:cNvPr>
          <p:cNvSpPr txBox="1"/>
          <p:nvPr/>
        </p:nvSpPr>
        <p:spPr>
          <a:xfrm>
            <a:off x="4572000" y="633726"/>
            <a:ext cx="4511319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sv-SE" sz="6000" dirty="0">
                <a:solidFill>
                  <a:schemeClr val="accent6">
                    <a:lumMod val="75000"/>
                  </a:schemeClr>
                </a:solidFill>
              </a:rPr>
              <a:t>33!</a:t>
            </a:r>
          </a:p>
        </p:txBody>
      </p:sp>
      <p:pic>
        <p:nvPicPr>
          <p:cNvPr id="6" name="Bildobjekt 5" descr="En bild som visar mönster, kvadrat, pixel, design&#10;&#10;AI-genererat innehåll kan vara felaktigt.">
            <a:extLst>
              <a:ext uri="{FF2B5EF4-FFF2-40B4-BE49-F238E27FC236}">
                <a16:creationId xmlns:a16="http://schemas.microsoft.com/office/drawing/2014/main" id="{A2252B25-78F3-A958-7DF6-C80DFE60F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171" y="2226865"/>
            <a:ext cx="2533343" cy="2533343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265209DB-9130-A9DC-2A4D-60AFF9AF5685}"/>
              </a:ext>
            </a:extLst>
          </p:cNvPr>
          <p:cNvSpPr txBox="1"/>
          <p:nvPr/>
        </p:nvSpPr>
        <p:spPr>
          <a:xfrm rot="5400000">
            <a:off x="7111507" y="3031872"/>
            <a:ext cx="253334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sv-SE" sz="2700" dirty="0">
                <a:solidFill>
                  <a:prstClr val="black"/>
                </a:solidFill>
                <a:latin typeface="Aptos" panose="02110004020202020204"/>
              </a:rPr>
              <a:t>Jonas Hermansson</a:t>
            </a:r>
          </a:p>
        </p:txBody>
      </p:sp>
      <p:pic>
        <p:nvPicPr>
          <p:cNvPr id="2" name="Bildobjekt 1" descr="En bild som visar text, clipart&#10;&#10;Automatiskt genererad beskrivning">
            <a:extLst>
              <a:ext uri="{FF2B5EF4-FFF2-40B4-BE49-F238E27FC236}">
                <a16:creationId xmlns:a16="http://schemas.microsoft.com/office/drawing/2014/main" id="{78825A7F-446F-3382-369D-0F672B79DEF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548" y="5852997"/>
            <a:ext cx="2399550" cy="4655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995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>
            <a:lum bright="32000"/>
          </a:blip>
          <a:srcRect/>
          <a:stretch>
            <a:fillRect/>
          </a:stretch>
        </p:blipFill>
        <p:spPr bwMode="auto">
          <a:xfrm>
            <a:off x="0" y="1257300"/>
            <a:ext cx="9107488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0" y="1485900"/>
            <a:ext cx="9144000" cy="4419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sv-SE" sz="2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sv-SE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Mätetal från test som styrinstrument</a:t>
            </a:r>
            <a:endParaRPr lang="en-US" sz="4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4000" dirty="0"/>
          </a:p>
          <a:p>
            <a:pPr eaLnBrk="1" hangingPunct="1">
              <a:lnSpc>
                <a:spcPct val="90000"/>
              </a:lnSpc>
              <a:defRPr/>
            </a:pPr>
            <a:endParaRPr lang="en-US" sz="2800" b="0" dirty="0"/>
          </a:p>
          <a:p>
            <a:pPr eaLnBrk="1" hangingPunct="1">
              <a:lnSpc>
                <a:spcPct val="90000"/>
              </a:lnSpc>
              <a:defRPr/>
            </a:pPr>
            <a:endParaRPr lang="en-US" sz="2800" b="0" dirty="0"/>
          </a:p>
          <a:p>
            <a:pPr eaLnBrk="1" hangingPunct="1">
              <a:lnSpc>
                <a:spcPct val="90000"/>
              </a:lnSpc>
              <a:defRPr/>
            </a:pPr>
            <a:endParaRPr lang="en-US" sz="2800" b="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1800" dirty="0"/>
              <a:t>Jonas Hermansson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800" dirty="0"/>
              <a:t>jonas.hermansson@prolore.se</a:t>
            </a:r>
          </a:p>
        </p:txBody>
      </p:sp>
      <p:pic>
        <p:nvPicPr>
          <p:cNvPr id="17411" name="Picture 16" descr="Presentation firs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Favorit mätetal</a:t>
            </a:r>
          </a:p>
        </p:txBody>
      </p:sp>
      <p:pic>
        <p:nvPicPr>
          <p:cNvPr id="1208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1838325"/>
            <a:ext cx="7239000" cy="3595688"/>
          </a:xfrm>
        </p:spPr>
      </p:pic>
      <p:pic>
        <p:nvPicPr>
          <p:cNvPr id="11878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7950" y="1244600"/>
            <a:ext cx="3629025" cy="544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228732-2C9A-54BF-CEE1-0E8712B48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E5C610D4-5F60-2FA7-0550-5DBCBA2CB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348"/>
            <a:ext cx="6886398" cy="6427304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32866638-F06F-2942-5726-F93DAACFB32F}"/>
              </a:ext>
            </a:extLst>
          </p:cNvPr>
          <p:cNvSpPr txBox="1"/>
          <p:nvPr/>
        </p:nvSpPr>
        <p:spPr>
          <a:xfrm>
            <a:off x="3574590" y="946009"/>
            <a:ext cx="5569410" cy="1015663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sv-SE" sz="6000" dirty="0">
                <a:solidFill>
                  <a:srgbClr val="A9A9A9"/>
                </a:solidFill>
              </a:rPr>
              <a:t>Q15 på Tekniska</a:t>
            </a:r>
            <a:endParaRPr lang="sv-SE" sz="6000" dirty="0"/>
          </a:p>
        </p:txBody>
      </p:sp>
      <p:pic>
        <p:nvPicPr>
          <p:cNvPr id="7" name="Bildobjekt 6" descr="En bild som visar text, clipart&#10;&#10;Automatiskt genererad beskrivning">
            <a:extLst>
              <a:ext uri="{FF2B5EF4-FFF2-40B4-BE49-F238E27FC236}">
                <a16:creationId xmlns:a16="http://schemas.microsoft.com/office/drawing/2014/main" id="{8E433EFC-A910-43E5-55ED-4B0939C57EA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548" y="5852997"/>
            <a:ext cx="2399550" cy="4655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2724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7544" y="2924944"/>
            <a:ext cx="7772400" cy="1143000"/>
          </a:xfrm>
        </p:spPr>
        <p:txBody>
          <a:bodyPr/>
          <a:lstStyle/>
          <a:p>
            <a:r>
              <a:rPr lang="en-GB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Bortom</a:t>
            </a:r>
            <a:r>
              <a:rPr lang="en-GB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GB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Agilt</a:t>
            </a:r>
            <a:endParaRPr lang="en-GB" b="1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0" y="4293096"/>
            <a:ext cx="9144000" cy="2160240"/>
          </a:xfrm>
        </p:spPr>
        <p:txBody>
          <a:bodyPr/>
          <a:lstStyle/>
          <a:p>
            <a:pPr algn="ctr">
              <a:buNone/>
            </a:pPr>
            <a:r>
              <a:rPr lang="sv-SE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SAST 15års Jubileum 14 Oktober 2010</a:t>
            </a:r>
          </a:p>
          <a:p>
            <a:pPr algn="ctr">
              <a:buNone/>
            </a:pPr>
            <a:endParaRPr lang="sv-SE" dirty="0"/>
          </a:p>
          <a:p>
            <a:pPr algn="ctr">
              <a:buNone/>
            </a:pPr>
            <a:r>
              <a:rPr lang="sv-SE" sz="3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Jonas Hermansson</a:t>
            </a:r>
            <a:endParaRPr lang="sv-SE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>
              <a:buNone/>
            </a:pPr>
            <a:r>
              <a:rPr lang="sv-SE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Konsultbolag1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2000" y="72000"/>
            <a:ext cx="9000000" cy="2571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innehåll 2"/>
          <p:cNvSpPr txBox="1">
            <a:spLocks/>
          </p:cNvSpPr>
          <p:nvPr/>
        </p:nvSpPr>
        <p:spPr bwMode="auto">
          <a:xfrm>
            <a:off x="546178" y="2306892"/>
            <a:ext cx="837253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sv-SE" sz="3200" b="1" i="0" u="none" strike="noStrike" kern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Vi måste utnyttja våran hjärna!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sv-SE" sz="3200" b="1" i="0" u="none" strike="noStrike" kern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Fokus på systemintegrationstest!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sv-SE" sz="3200" b="1" i="0" u="none" strike="noStrike" kern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Kontinuerliga releaser!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sv-SE" sz="3200" b="1" i="0" u="none" strike="noStrike" kern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Fokusera</a:t>
            </a:r>
            <a:r>
              <a:rPr kumimoji="0" lang="sv-SE" sz="3200" b="1" i="0" u="none" strike="noStrike" kern="0" normalizeH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 på slutanvändaren!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sv-SE" sz="3200" b="1" i="0" u="none" strike="noStrike" kern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Underlätta för beställaren!</a:t>
            </a:r>
            <a:endParaRPr kumimoji="0" lang="sv-SE" sz="3200" b="1" i="0" u="none" strike="noStrike" kern="0" cap="none" spc="0" normalizeH="0" baseline="0" noProof="0" dirty="0">
              <a:ln w="31550" cmpd="sng">
                <a:gradFill>
                  <a:gsLst>
                    <a:gs pos="25000">
                      <a:srgbClr val="7C5063">
                        <a:shade val="25000"/>
                        <a:satMod val="190000"/>
                      </a:srgbClr>
                    </a:gs>
                    <a:gs pos="80000">
                      <a:srgbClr val="7C5063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sv-SE" sz="3200" b="1" i="0" u="none" strike="noStrike" kern="0" cap="none" spc="0" normalizeH="0" baseline="0" noProof="0" dirty="0">
              <a:ln w="31550" cmpd="sng">
                <a:gradFill>
                  <a:gsLst>
                    <a:gs pos="25000">
                      <a:srgbClr val="7C5063">
                        <a:shade val="25000"/>
                        <a:satMod val="190000"/>
                      </a:srgbClr>
                    </a:gs>
                    <a:gs pos="80000">
                      <a:srgbClr val="7C5063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6" name="Picture 2" descr="http://2022.nu/media/2010/08/framtiden-skylt-640x292.jpg"/>
          <p:cNvPicPr>
            <a:picLocks noChangeAspect="1" noChangeArrowheads="1"/>
          </p:cNvPicPr>
          <p:nvPr/>
        </p:nvPicPr>
        <p:blipFill>
          <a:blip r:embed="rId2" cstate="print"/>
          <a:srcRect b="19415"/>
          <a:stretch>
            <a:fillRect/>
          </a:stretch>
        </p:blipFill>
        <p:spPr bwMode="auto">
          <a:xfrm>
            <a:off x="0" y="0"/>
            <a:ext cx="9144000" cy="1776772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www.frangardino.com/clouds/oct02cloud7awe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1534" cy="6858000"/>
          </a:xfrm>
          <a:prstGeom prst="rect">
            <a:avLst/>
          </a:prstGeom>
          <a:noFill/>
        </p:spPr>
      </p:pic>
      <p:pic>
        <p:nvPicPr>
          <p:cNvPr id="11" name="Picture 4" descr="http://jyiapanis.typepad.com/.a/6a01156f9e8453970b01156f9e8742970b-pi"/>
          <p:cNvPicPr>
            <a:picLocks noChangeAspect="1" noChangeArrowheads="1"/>
          </p:cNvPicPr>
          <p:nvPr/>
        </p:nvPicPr>
        <p:blipFill>
          <a:blip r:embed="rId3" cstate="print"/>
          <a:srcRect l="9982" t="12699" b="11490"/>
          <a:stretch>
            <a:fillRect/>
          </a:stretch>
        </p:blipFill>
        <p:spPr bwMode="auto">
          <a:xfrm>
            <a:off x="2080277" y="980728"/>
            <a:ext cx="5660075" cy="560148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20" name="Rektangel med rundade hörn 19"/>
          <p:cNvSpPr/>
          <p:nvPr/>
        </p:nvSpPr>
        <p:spPr bwMode="auto">
          <a:xfrm>
            <a:off x="1979712" y="908720"/>
            <a:ext cx="6192688" cy="1872208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Rektangel 9"/>
          <p:cNvSpPr/>
          <p:nvPr/>
        </p:nvSpPr>
        <p:spPr>
          <a:xfrm>
            <a:off x="-116864" y="188640"/>
            <a:ext cx="940193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1" i="0" u="none" strike="noStrike" kern="1200" cap="none" spc="0" normalizeH="0" baseline="0" noProof="0" dirty="0">
                <a:ln w="31550" cmpd="sng">
                  <a:gradFill>
                    <a:gsLst>
                      <a:gs pos="25000">
                        <a:srgbClr val="7C5063">
                          <a:shade val="25000"/>
                          <a:satMod val="190000"/>
                        </a:srgbClr>
                      </a:gs>
                      <a:gs pos="80000">
                        <a:srgbClr val="7C5063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Verdana" pitchFamily="-111" charset="0"/>
                <a:ea typeface="+mn-ea"/>
                <a:cs typeface="+mn-cs"/>
              </a:rPr>
              <a:t>Software as a Service (</a:t>
            </a:r>
            <a:r>
              <a:rPr kumimoji="0" lang="sv-SE" sz="4400" b="1" i="0" u="none" strike="noStrike" kern="1200" cap="none" spc="0" normalizeH="0" baseline="0" noProof="0" dirty="0" err="1">
                <a:ln w="31550" cmpd="sng">
                  <a:gradFill>
                    <a:gsLst>
                      <a:gs pos="25000">
                        <a:srgbClr val="7C5063">
                          <a:shade val="25000"/>
                          <a:satMod val="190000"/>
                        </a:srgbClr>
                      </a:gs>
                      <a:gs pos="80000">
                        <a:srgbClr val="7C5063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Verdana" pitchFamily="-111" charset="0"/>
                <a:ea typeface="+mn-ea"/>
                <a:cs typeface="+mn-cs"/>
              </a:rPr>
              <a:t>SaaS</a:t>
            </a:r>
            <a:r>
              <a:rPr kumimoji="0" lang="sv-SE" sz="4400" b="1" i="0" u="none" strike="noStrike" kern="1200" cap="none" spc="0" normalizeH="0" baseline="0" noProof="0" dirty="0">
                <a:ln w="31550" cmpd="sng">
                  <a:gradFill>
                    <a:gsLst>
                      <a:gs pos="25000">
                        <a:srgbClr val="7C5063">
                          <a:shade val="25000"/>
                          <a:satMod val="190000"/>
                        </a:srgbClr>
                      </a:gs>
                      <a:gs pos="80000">
                        <a:srgbClr val="7C5063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Verdana" pitchFamily="-111" charset="0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4400" b="1" i="0" u="none" strike="noStrike" kern="1200" cap="none" spc="0" normalizeH="0" baseline="0" noProof="0" dirty="0">
              <a:ln w="31550" cmpd="sng">
                <a:gradFill>
                  <a:gsLst>
                    <a:gs pos="25000">
                      <a:srgbClr val="7C5063">
                        <a:shade val="25000"/>
                        <a:satMod val="190000"/>
                      </a:srgbClr>
                    </a:gs>
                    <a:gs pos="80000">
                      <a:srgbClr val="7C5063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Verdana" pitchFamily="-111" charset="0"/>
              <a:ea typeface="+mn-ea"/>
              <a:cs typeface="+mn-cs"/>
            </a:endParaRPr>
          </a:p>
        </p:txBody>
      </p:sp>
      <p:pic>
        <p:nvPicPr>
          <p:cNvPr id="12" name="Picture 2" descr="http://www.masternewmedia.org/images/Google-Docs-Presentation-full-interface-48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980728"/>
            <a:ext cx="5453476" cy="3096344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</p:pic>
      <p:pic>
        <p:nvPicPr>
          <p:cNvPr id="13" name="Picture 4" descr="http://www.maximumpc.com/files/u46173/officeliv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1196752"/>
            <a:ext cx="5376596" cy="3456384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</p:pic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1988840"/>
            <a:ext cx="5292079" cy="34508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61247" y="4365104"/>
            <a:ext cx="6082753" cy="225109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12BC86-5EFA-7A97-8584-025F5D194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clipart&#10;&#10;Automatiskt genererad beskrivning">
            <a:extLst>
              <a:ext uri="{FF2B5EF4-FFF2-40B4-BE49-F238E27FC236}">
                <a16:creationId xmlns:a16="http://schemas.microsoft.com/office/drawing/2014/main" id="{DF511134-1EDA-4FA5-D1AB-E62C43D6138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156" y="6119617"/>
            <a:ext cx="1776698" cy="344717"/>
          </a:xfrm>
          <a:prstGeom prst="rect">
            <a:avLst/>
          </a:prstGeom>
          <a:noFill/>
        </p:spPr>
      </p:pic>
      <p:pic>
        <p:nvPicPr>
          <p:cNvPr id="3" name="Bildobjekt 2" descr="En bild som visar inomhus, klädsel, person, innertak&#10;&#10;AI-genererat innehåll kan vara felaktigt.">
            <a:extLst>
              <a:ext uri="{FF2B5EF4-FFF2-40B4-BE49-F238E27FC236}">
                <a16:creationId xmlns:a16="http://schemas.microsoft.com/office/drawing/2014/main" id="{92C00573-778A-2D5B-3D64-EDE576894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81"/>
          <a:stretch>
            <a:fillRect/>
          </a:stretch>
        </p:blipFill>
        <p:spPr>
          <a:xfrm>
            <a:off x="-1" y="-1"/>
            <a:ext cx="9138443" cy="5744817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2D04F399-683A-2F5F-99E3-949F708EC1E6}"/>
              </a:ext>
            </a:extLst>
          </p:cNvPr>
          <p:cNvSpPr txBox="1"/>
          <p:nvPr/>
        </p:nvSpPr>
        <p:spPr>
          <a:xfrm>
            <a:off x="4196812" y="879748"/>
            <a:ext cx="4947188" cy="1015663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sv-SE" sz="6000" dirty="0">
                <a:solidFill>
                  <a:srgbClr val="A9A9A9"/>
                </a:solidFill>
              </a:rPr>
              <a:t>Q20 på Magna</a:t>
            </a:r>
            <a:endParaRPr lang="sv-SE" sz="6000" dirty="0"/>
          </a:p>
        </p:txBody>
      </p:sp>
    </p:spTree>
    <p:extLst>
      <p:ext uri="{BB962C8B-B14F-4D97-AF65-F5344CB8AC3E}">
        <p14:creationId xmlns:p14="http://schemas.microsoft.com/office/powerpoint/2010/main" val="5268368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-tem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rolore presentation">
  <a:themeElements>
    <a:clrScheme name="prolore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lore presentation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95000"/>
          </a:lnSpc>
          <a:spcBef>
            <a:spcPct val="20000"/>
          </a:spcBef>
          <a:spcAft>
            <a:spcPct val="0"/>
          </a:spcAft>
          <a:buClr>
            <a:srgbClr val="FF9900"/>
          </a:buClr>
          <a:buSzTx/>
          <a:buFontTx/>
          <a:buChar char="•"/>
          <a:tabLst/>
          <a:defRPr kumimoji="0" lang="sv-S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95000"/>
          </a:lnSpc>
          <a:spcBef>
            <a:spcPct val="20000"/>
          </a:spcBef>
          <a:spcAft>
            <a:spcPct val="0"/>
          </a:spcAft>
          <a:buClr>
            <a:srgbClr val="FF9900"/>
          </a:buClr>
          <a:buSzTx/>
          <a:buFontTx/>
          <a:buChar char="•"/>
          <a:tabLst/>
          <a:defRPr kumimoji="0" lang="sv-S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34" charset="-128"/>
          </a:defRPr>
        </a:defPPr>
      </a:lstStyle>
    </a:lnDef>
  </a:objectDefaults>
  <a:extraClrSchemeLst>
    <a:extraClrScheme>
      <a:clrScheme name="prolore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lore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lore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lore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lore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lore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lore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lore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lore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lore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lore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lore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Konsultbolag1_presentationsmall_2010_v2 (1)">
  <a:themeElements>
    <a:clrScheme name="Konsultbolag1_2006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C5063"/>
      </a:accent1>
      <a:accent2>
        <a:srgbClr val="9A817E"/>
      </a:accent2>
      <a:accent3>
        <a:srgbClr val="FFFFFF"/>
      </a:accent3>
      <a:accent4>
        <a:srgbClr val="000000"/>
      </a:accent4>
      <a:accent5>
        <a:srgbClr val="BFB3B7"/>
      </a:accent5>
      <a:accent6>
        <a:srgbClr val="8B7472"/>
      </a:accent6>
      <a:hlink>
        <a:srgbClr val="B7B85F"/>
      </a:hlink>
      <a:folHlink>
        <a:srgbClr val="ADACA7"/>
      </a:folHlink>
    </a:clrScheme>
    <a:fontScheme name="Konsultbolag1_2006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Konsultbolag1_20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C5063"/>
        </a:accent1>
        <a:accent2>
          <a:srgbClr val="9A817E"/>
        </a:accent2>
        <a:accent3>
          <a:srgbClr val="FFFFFF"/>
        </a:accent3>
        <a:accent4>
          <a:srgbClr val="000000"/>
        </a:accent4>
        <a:accent5>
          <a:srgbClr val="BFB3B7"/>
        </a:accent5>
        <a:accent6>
          <a:srgbClr val="8B7472"/>
        </a:accent6>
        <a:hlink>
          <a:srgbClr val="B7B85F"/>
        </a:hlink>
        <a:folHlink>
          <a:srgbClr val="ADACA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2688</TotalTime>
  <Words>187</Words>
  <Application>Microsoft Office PowerPoint</Application>
  <PresentationFormat>Bildspel på skärmen (4:3)</PresentationFormat>
  <Paragraphs>57</Paragraphs>
  <Slides>26</Slides>
  <Notes>7</Notes>
  <HiddenSlides>0</HiddenSlides>
  <MMClips>0</MMClips>
  <ScaleCrop>false</ScaleCrop>
  <HeadingPairs>
    <vt:vector size="6" baseType="variant">
      <vt:variant>
        <vt:lpstr>Använt teckensnitt</vt:lpstr>
      </vt:variant>
      <vt:variant>
        <vt:i4>8</vt:i4>
      </vt:variant>
      <vt:variant>
        <vt:lpstr>Tema</vt:lpstr>
      </vt:variant>
      <vt:variant>
        <vt:i4>6</vt:i4>
      </vt:variant>
      <vt:variant>
        <vt:lpstr>Bildrubriker</vt:lpstr>
      </vt:variant>
      <vt:variant>
        <vt:i4>26</vt:i4>
      </vt:variant>
    </vt:vector>
  </HeadingPairs>
  <TitlesOfParts>
    <vt:vector size="40" baseType="lpstr">
      <vt:lpstr>ＭＳ Ｐゴシック</vt:lpstr>
      <vt:lpstr>Aptos</vt:lpstr>
      <vt:lpstr>Aptos Display</vt:lpstr>
      <vt:lpstr>Arial</vt:lpstr>
      <vt:lpstr>Arial Narrow</vt:lpstr>
      <vt:lpstr>Calibri</vt:lpstr>
      <vt:lpstr>Georgia</vt:lpstr>
      <vt:lpstr>Verdana</vt:lpstr>
      <vt:lpstr>Office-tema</vt:lpstr>
      <vt:lpstr>1_Office-tema</vt:lpstr>
      <vt:lpstr>prolore presentation</vt:lpstr>
      <vt:lpstr>Office Theme</vt:lpstr>
      <vt:lpstr>Konsultbolag1_presentationsmall_2010_v2 (1)</vt:lpstr>
      <vt:lpstr>2_Office-tema</vt:lpstr>
      <vt:lpstr>PowerPoint-presentation</vt:lpstr>
      <vt:lpstr>PowerPoint-presentation</vt:lpstr>
      <vt:lpstr>PowerPoint-presentation</vt:lpstr>
      <vt:lpstr>Favorit mätetal</vt:lpstr>
      <vt:lpstr>PowerPoint-presentation</vt:lpstr>
      <vt:lpstr>Bortom Agilt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Vara medvetet provokativ</vt:lpstr>
      <vt:lpstr>PowerPoint-presentation</vt:lpstr>
      <vt:lpstr>PowerPoint-presentation</vt:lpstr>
      <vt:lpstr>Sparka däck!</vt:lpstr>
      <vt:lpstr>PowerPoint-presentation</vt:lpstr>
      <vt:lpstr>RIP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Jonas Hermansson</dc:creator>
  <cp:lastModifiedBy>Jonas Hermansson</cp:lastModifiedBy>
  <cp:revision>7</cp:revision>
  <dcterms:created xsi:type="dcterms:W3CDTF">2025-09-10T05:30:23Z</dcterms:created>
  <dcterms:modified xsi:type="dcterms:W3CDTF">2025-10-06T08:33:01Z</dcterms:modified>
</cp:coreProperties>
</file>